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256" r:id="rId2"/>
    <p:sldId id="257" r:id="rId3"/>
    <p:sldId id="259" r:id="rId4"/>
    <p:sldId id="278" r:id="rId5"/>
    <p:sldId id="262" r:id="rId6"/>
    <p:sldId id="279" r:id="rId7"/>
    <p:sldId id="280" r:id="rId8"/>
    <p:sldId id="281" r:id="rId9"/>
    <p:sldId id="282" r:id="rId10"/>
    <p:sldId id="283" r:id="rId11"/>
    <p:sldId id="284" r:id="rId12"/>
    <p:sldId id="285" r:id="rId13"/>
    <p:sldId id="292" r:id="rId14"/>
    <p:sldId id="293" r:id="rId15"/>
    <p:sldId id="294" r:id="rId16"/>
    <p:sldId id="290" r:id="rId17"/>
    <p:sldId id="291" r:id="rId18"/>
    <p:sldId id="296" r:id="rId19"/>
    <p:sldId id="295"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3" r:id="rId35"/>
    <p:sldId id="311" r:id="rId36"/>
    <p:sldId id="314" r:id="rId37"/>
    <p:sldId id="315" r:id="rId38"/>
    <p:sldId id="316" r:id="rId39"/>
    <p:sldId id="312" r:id="rId40"/>
    <p:sldId id="317" r:id="rId41"/>
    <p:sldId id="318" r:id="rId42"/>
    <p:sldId id="319" r:id="rId43"/>
    <p:sldId id="320" r:id="rId44"/>
    <p:sldId id="321" r:id="rId45"/>
    <p:sldId id="322" r:id="rId46"/>
    <p:sldId id="323" r:id="rId47"/>
    <p:sldId id="324" r:id="rId48"/>
    <p:sldId id="325" r:id="rId49"/>
    <p:sldId id="275"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F45"/>
    <a:srgbClr val="695E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73" autoAdjust="0"/>
  </p:normalViewPr>
  <p:slideViewPr>
    <p:cSldViewPr snapToGrid="0">
      <p:cViewPr varScale="1">
        <p:scale>
          <a:sx n="105" d="100"/>
          <a:sy n="105" d="100"/>
        </p:scale>
        <p:origin x="82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9806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8929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270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6207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0011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2837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9788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3114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823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1" name="Google Shape;84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1" name="Google Shape;84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164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5550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8369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5481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483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p:nvPr/>
        </p:nvSpPr>
        <p:spPr>
          <a:xfrm>
            <a:off x="697706" y="699294"/>
            <a:ext cx="10796587" cy="5459412"/>
          </a:xfrm>
          <a:prstGeom prst="rect">
            <a:avLst/>
          </a:prstGeom>
          <a:gradFill>
            <a:gsLst>
              <a:gs pos="0">
                <a:srgbClr val="F25245"/>
              </a:gs>
              <a:gs pos="7000">
                <a:srgbClr val="F25245"/>
              </a:gs>
              <a:gs pos="100000">
                <a:srgbClr val="273445"/>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9" name="Google Shape;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Twentieth Century"/>
              <a:buNone/>
              <a:defRPr sz="60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Twentieth Century"/>
                <a:ea typeface="Twentieth Century"/>
                <a:cs typeface="Twentieth Century"/>
                <a:sym typeface="Twentieth Century"/>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1" name="Google Shape;1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 name="Google Shape;1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DBDBDB"/>
        </a:solidFill>
        <a:effectLst/>
      </p:bgPr>
    </p:bg>
    <p:spTree>
      <p:nvGrpSpPr>
        <p:cNvPr id="1" name="Shape 14"/>
        <p:cNvGrpSpPr/>
        <p:nvPr/>
      </p:nvGrpSpPr>
      <p:grpSpPr>
        <a:xfrm>
          <a:off x="0" y="0"/>
          <a:ext cx="0" cy="0"/>
          <a:chOff x="0" y="0"/>
          <a:chExt cx="0" cy="0"/>
        </a:xfrm>
      </p:grpSpPr>
      <p:sp>
        <p:nvSpPr>
          <p:cNvPr id="15" name="Google Shape;15;p3"/>
          <p:cNvSpPr/>
          <p:nvPr/>
        </p:nvSpPr>
        <p:spPr>
          <a:xfrm>
            <a:off x="699247" y="704851"/>
            <a:ext cx="6269849" cy="5441950"/>
          </a:xfrm>
          <a:custGeom>
            <a:avLst/>
            <a:gdLst/>
            <a:ahLst/>
            <a:cxnLst/>
            <a:rect l="l" t="t" r="r" b="b"/>
            <a:pathLst>
              <a:path w="6269849" h="5441950" extrusionOk="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6" name="Google Shape;16;p3"/>
          <p:cNvSpPr/>
          <p:nvPr/>
        </p:nvSpPr>
        <p:spPr>
          <a:xfrm rot="-5400000">
            <a:off x="5733219" y="1175584"/>
            <a:ext cx="442687" cy="1125000"/>
          </a:xfrm>
          <a:prstGeom prst="round2SameRect">
            <a:avLst>
              <a:gd name="adj1" fmla="val 50000"/>
              <a:gd name="adj2" fmla="val 0"/>
            </a:avLst>
          </a:prstGeom>
          <a:solidFill>
            <a:srgbClr val="DBD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7" name="Google Shape;17;p3"/>
          <p:cNvSpPr/>
          <p:nvPr/>
        </p:nvSpPr>
        <p:spPr>
          <a:xfrm rot="-5400000">
            <a:off x="5733162" y="1987418"/>
            <a:ext cx="442800" cy="1125000"/>
          </a:xfrm>
          <a:prstGeom prst="round2SameRect">
            <a:avLst>
              <a:gd name="adj1" fmla="val 50000"/>
              <a:gd name="adj2" fmla="val 0"/>
            </a:avLst>
          </a:prstGeom>
          <a:solidFill>
            <a:srgbClr val="DBD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8" name="Google Shape;18;p3"/>
          <p:cNvSpPr/>
          <p:nvPr/>
        </p:nvSpPr>
        <p:spPr>
          <a:xfrm rot="-5400000">
            <a:off x="4762660" y="1438887"/>
            <a:ext cx="442687" cy="598393"/>
          </a:xfrm>
          <a:prstGeom prst="roundRect">
            <a:avLst>
              <a:gd name="adj" fmla="val 50000"/>
            </a:avLst>
          </a:prstGeom>
          <a:solidFill>
            <a:srgbClr val="DBDB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
        <p:cNvGrpSpPr/>
        <p:nvPr/>
      </p:nvGrpSpPr>
      <p:grpSpPr>
        <a:xfrm>
          <a:off x="0" y="0"/>
          <a:ext cx="0" cy="0"/>
          <a:chOff x="0" y="0"/>
          <a:chExt cx="0" cy="0"/>
        </a:xfrm>
      </p:grpSpPr>
      <p:sp>
        <p:nvSpPr>
          <p:cNvPr id="20" name="Google Shape;2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1" name="Google Shape;2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2" name="Google Shape;2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
        <p:cNvGrpSpPr/>
        <p:nvPr/>
      </p:nvGrpSpPr>
      <p:grpSpPr>
        <a:xfrm>
          <a:off x="0" y="0"/>
          <a:ext cx="0" cy="0"/>
          <a:chOff x="0" y="0"/>
          <a:chExt cx="0" cy="0"/>
        </a:xfrm>
      </p:grpSpPr>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
        <p:nvSpPr>
          <p:cNvPr id="27" name="Google Shape;27;p5"/>
          <p:cNvSpPr/>
          <p:nvPr/>
        </p:nvSpPr>
        <p:spPr>
          <a:xfrm>
            <a:off x="8786813" y="683204"/>
            <a:ext cx="2705094" cy="5491595"/>
          </a:xfrm>
          <a:custGeom>
            <a:avLst/>
            <a:gdLst/>
            <a:ahLst/>
            <a:cxnLst/>
            <a:rect l="l" t="t" r="r" b="b"/>
            <a:pathLst>
              <a:path w="2705094" h="5491595" extrusionOk="0">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gradFill>
            <a:gsLst>
              <a:gs pos="0">
                <a:srgbClr val="F25245"/>
              </a:gs>
              <a:gs pos="100000">
                <a:srgbClr val="273445"/>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nvGrpSpPr>
          <p:cNvPr id="28" name="Google Shape;28;p5"/>
          <p:cNvGrpSpPr/>
          <p:nvPr/>
        </p:nvGrpSpPr>
        <p:grpSpPr>
          <a:xfrm>
            <a:off x="10326624" y="2628900"/>
            <a:ext cx="608076" cy="1449325"/>
            <a:chOff x="4408424" y="2628900"/>
            <a:chExt cx="608076" cy="1449325"/>
          </a:xfrm>
        </p:grpSpPr>
        <p:sp>
          <p:nvSpPr>
            <p:cNvPr id="29" name="Google Shape;29;p5"/>
            <p:cNvSpPr/>
            <p:nvPr/>
          </p:nvSpPr>
          <p:spPr>
            <a:xfrm>
              <a:off x="4826000" y="2628900"/>
              <a:ext cx="190500" cy="190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 name="Google Shape;30;p5"/>
            <p:cNvSpPr/>
            <p:nvPr/>
          </p:nvSpPr>
          <p:spPr>
            <a:xfrm>
              <a:off x="4843526" y="2881376"/>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 name="Google Shape;31;p5"/>
            <p:cNvSpPr/>
            <p:nvPr/>
          </p:nvSpPr>
          <p:spPr>
            <a:xfrm>
              <a:off x="4826000" y="3098800"/>
              <a:ext cx="190500" cy="190500"/>
            </a:xfrm>
            <a:prstGeom prst="ellipse">
              <a:avLst/>
            </a:prstGeom>
            <a:solidFill>
              <a:srgbClr val="3BB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 name="Google Shape;32;p5"/>
            <p:cNvSpPr/>
            <p:nvPr/>
          </p:nvSpPr>
          <p:spPr>
            <a:xfrm>
              <a:off x="4826000" y="3352800"/>
              <a:ext cx="190500" cy="190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 name="Google Shape;33;p5"/>
            <p:cNvSpPr/>
            <p:nvPr/>
          </p:nvSpPr>
          <p:spPr>
            <a:xfrm>
              <a:off x="4640326" y="2779776"/>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 name="Google Shape;34;p5"/>
            <p:cNvSpPr/>
            <p:nvPr/>
          </p:nvSpPr>
          <p:spPr>
            <a:xfrm>
              <a:off x="4622800" y="2997200"/>
              <a:ext cx="190500" cy="190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 name="Google Shape;35;p5"/>
            <p:cNvSpPr/>
            <p:nvPr/>
          </p:nvSpPr>
          <p:spPr>
            <a:xfrm>
              <a:off x="4640326" y="3249676"/>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 name="Google Shape;36;p5"/>
            <p:cNvSpPr/>
            <p:nvPr/>
          </p:nvSpPr>
          <p:spPr>
            <a:xfrm>
              <a:off x="4640326" y="3467100"/>
              <a:ext cx="155448" cy="155448"/>
            </a:xfrm>
            <a:prstGeom prst="ellipse">
              <a:avLst/>
            </a:prstGeom>
            <a:noFill/>
            <a:ln w="38100" cap="flat" cmpd="sng">
              <a:solidFill>
                <a:srgbClr val="F2524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 name="Google Shape;37;p5"/>
            <p:cNvSpPr/>
            <p:nvPr/>
          </p:nvSpPr>
          <p:spPr>
            <a:xfrm>
              <a:off x="4843526" y="3705353"/>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 name="Google Shape;38;p5"/>
            <p:cNvSpPr/>
            <p:nvPr/>
          </p:nvSpPr>
          <p:spPr>
            <a:xfrm>
              <a:off x="4843526" y="3922777"/>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 name="Google Shape;39;p5"/>
            <p:cNvSpPr/>
            <p:nvPr/>
          </p:nvSpPr>
          <p:spPr>
            <a:xfrm>
              <a:off x="4425950" y="3144774"/>
              <a:ext cx="155448" cy="155448"/>
            </a:xfrm>
            <a:prstGeom prst="ellipse">
              <a:avLst/>
            </a:prstGeom>
            <a:noFill/>
            <a:ln w="381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40;p5"/>
            <p:cNvSpPr/>
            <p:nvPr/>
          </p:nvSpPr>
          <p:spPr>
            <a:xfrm>
              <a:off x="4408424" y="3362198"/>
              <a:ext cx="190500" cy="1905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 name="Google Shape;41;p5"/>
            <p:cNvSpPr/>
            <p:nvPr/>
          </p:nvSpPr>
          <p:spPr>
            <a:xfrm>
              <a:off x="4408424" y="3616198"/>
              <a:ext cx="190500" cy="1905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7"/>
        <p:cNvGrpSpPr/>
        <p:nvPr/>
      </p:nvGrpSpPr>
      <p:grpSpPr>
        <a:xfrm>
          <a:off x="0" y="0"/>
          <a:ext cx="0" cy="0"/>
          <a:chOff x="0" y="0"/>
          <a:chExt cx="0" cy="0"/>
        </a:xfrm>
      </p:grpSpPr>
      <p:sp>
        <p:nvSpPr>
          <p:cNvPr id="68" name="Google Shape;6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69" name="Google Shape;6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0" name="Google Shape;7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
        <p:nvSpPr>
          <p:cNvPr id="71" name="Google Shape;71;p10"/>
          <p:cNvSpPr>
            <a:spLocks noGrp="1"/>
          </p:cNvSpPr>
          <p:nvPr>
            <p:ph type="pic" idx="2"/>
          </p:nvPr>
        </p:nvSpPr>
        <p:spPr>
          <a:xfrm>
            <a:off x="695326" y="693738"/>
            <a:ext cx="10796587" cy="54483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72"/>
        <p:cNvGrpSpPr/>
        <p:nvPr/>
      </p:nvGrpSpPr>
      <p:grpSpPr>
        <a:xfrm>
          <a:off x="0" y="0"/>
          <a:ext cx="0" cy="0"/>
          <a:chOff x="0" y="0"/>
          <a:chExt cx="0" cy="0"/>
        </a:xfrm>
      </p:grpSpPr>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p11"/>
          <p:cNvSpPr>
            <a:spLocks noGrp="1"/>
          </p:cNvSpPr>
          <p:nvPr>
            <p:ph type="pic" idx="2"/>
          </p:nvPr>
        </p:nvSpPr>
        <p:spPr>
          <a:xfrm>
            <a:off x="6459365" y="703830"/>
            <a:ext cx="5035723" cy="5447169"/>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7"/>
        <p:cNvGrpSpPr/>
        <p:nvPr/>
      </p:nvGrpSpPr>
      <p:grpSpPr>
        <a:xfrm>
          <a:off x="0" y="0"/>
          <a:ext cx="0" cy="0"/>
          <a:chOff x="0" y="0"/>
          <a:chExt cx="0" cy="0"/>
        </a:xfrm>
      </p:grpSpPr>
      <p:sp>
        <p:nvSpPr>
          <p:cNvPr id="78" name="Google Shape;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9" name="Google Shape;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0" name="Google Shape;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
        <p:nvSpPr>
          <p:cNvPr id="81" name="Google Shape;81;p12"/>
          <p:cNvSpPr>
            <a:spLocks noGrp="1"/>
          </p:cNvSpPr>
          <p:nvPr>
            <p:ph type="pic" idx="2"/>
          </p:nvPr>
        </p:nvSpPr>
        <p:spPr>
          <a:xfrm>
            <a:off x="5967472" y="708473"/>
            <a:ext cx="5523024" cy="543991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200"/>
              <a:buFont typeface="Arial"/>
              <a:buChar char="•"/>
              <a:defRPr sz="1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2" name="Google Shape;82;p12"/>
          <p:cNvSpPr txBox="1">
            <a:spLocks noGrp="1"/>
          </p:cNvSpPr>
          <p:nvPr>
            <p:ph type="body" idx="1"/>
          </p:nvPr>
        </p:nvSpPr>
        <p:spPr>
          <a:xfrm>
            <a:off x="1234440" y="1311966"/>
            <a:ext cx="4114800" cy="1317597"/>
          </a:xfrm>
          <a:prstGeom prst="rect">
            <a:avLst/>
          </a:prstGeom>
          <a:noFill/>
          <a:ln>
            <a:noFill/>
          </a:ln>
        </p:spPr>
        <p:txBody>
          <a:bodyPr spcFirstLastPara="1" wrap="square" lIns="91425" tIns="45700" rIns="91425" bIns="45700" anchor="t" anchorCtr="0">
            <a:noAutofit/>
          </a:bodyPr>
          <a:lstStyle>
            <a:lvl1pPr marL="457200" marR="0" lvl="0" indent="-228600" algn="r" rtl="0">
              <a:lnSpc>
                <a:spcPct val="90000"/>
              </a:lnSpc>
              <a:spcBef>
                <a:spcPts val="1000"/>
              </a:spcBef>
              <a:spcAft>
                <a:spcPts val="0"/>
              </a:spcAft>
              <a:buClr>
                <a:srgbClr val="3A3838"/>
              </a:buClr>
              <a:buSzPts val="4000"/>
              <a:buFont typeface="Arial"/>
              <a:buNone/>
              <a:defRPr sz="4000" b="1" i="0" u="none" strike="noStrike" cap="none">
                <a:solidFill>
                  <a:srgbClr val="3A3838"/>
                </a:solidFill>
                <a:latin typeface="Twentieth Century"/>
                <a:ea typeface="Twentieth Century"/>
                <a:cs typeface="Twentieth Century"/>
                <a:sym typeface="Twentieth Century"/>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wentieth Century"/>
                <a:ea typeface="Twentieth Century"/>
                <a:cs typeface="Twentieth Century"/>
                <a:sym typeface="Twentieth Century"/>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wentieth Century"/>
                <a:ea typeface="Twentieth Century"/>
                <a:cs typeface="Twentieth Century"/>
                <a:sym typeface="Twentieth Century"/>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1999" cy="6858000"/>
          </a:xfrm>
          <a:prstGeom prst="frame">
            <a:avLst>
              <a:gd name="adj1" fmla="val 10298"/>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3"/>
          <p:cNvSpPr txBox="1"/>
          <p:nvPr/>
        </p:nvSpPr>
        <p:spPr>
          <a:xfrm>
            <a:off x="5831914" y="1982450"/>
            <a:ext cx="6155870" cy="30467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800"/>
              <a:buFont typeface="Arial"/>
              <a:buNone/>
            </a:pPr>
            <a:r>
              <a:rPr lang="vi-VN" sz="7200" b="1" i="0" u="none" strike="noStrike" cap="none" dirty="0">
                <a:solidFill>
                  <a:schemeClr val="lt1"/>
                </a:solidFill>
                <a:latin typeface="Trebuchet MS"/>
                <a:ea typeface="Trebuchet MS"/>
                <a:cs typeface="Trebuchet MS"/>
                <a:sym typeface="Trebuchet MS"/>
              </a:rPr>
              <a:t>TOPDOWN APPROACH</a:t>
            </a:r>
            <a:endParaRPr sz="7200" b="0" i="0" u="none" strike="noStrike" cap="none" dirty="0">
              <a:solidFill>
                <a:srgbClr val="000000"/>
              </a:solidFill>
              <a:latin typeface="Trebuchet MS"/>
              <a:ea typeface="Trebuchet MS"/>
              <a:cs typeface="Trebuchet MS"/>
              <a:sym typeface="Trebuchet MS"/>
            </a:endParaRPr>
          </a:p>
        </p:txBody>
      </p:sp>
      <p:pic>
        <p:nvPicPr>
          <p:cNvPr id="1026" name="Picture 2" descr="person holding light bulb">
            <a:extLst>
              <a:ext uri="{FF2B5EF4-FFF2-40B4-BE49-F238E27FC236}">
                <a16:creationId xmlns:a16="http://schemas.microsoft.com/office/drawing/2014/main" id="{EB93CA07-67CD-B7B4-D8EC-E68765CB3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17" y="923318"/>
            <a:ext cx="3319272" cy="4149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8BA4D5-963D-35F8-1F23-4873FF3AE7D5}"/>
              </a:ext>
            </a:extLst>
          </p:cNvPr>
          <p:cNvSpPr txBox="1"/>
          <p:nvPr/>
        </p:nvSpPr>
        <p:spPr>
          <a:xfrm>
            <a:off x="7762589" y="5200424"/>
            <a:ext cx="3674404" cy="338554"/>
          </a:xfrm>
          <a:prstGeom prst="rect">
            <a:avLst/>
          </a:prstGeom>
          <a:noFill/>
        </p:spPr>
        <p:txBody>
          <a:bodyPr wrap="none" rtlCol="0">
            <a:spAutoFit/>
          </a:bodyPr>
          <a:lstStyle/>
          <a:p>
            <a:r>
              <a:rPr lang="vi-VN" sz="1600" b="1" dirty="0">
                <a:solidFill>
                  <a:schemeClr val="bg1"/>
                </a:solidFill>
              </a:rPr>
              <a:t>Journey to your best </a:t>
            </a:r>
            <a:r>
              <a:rPr lang="en-US" sz="1600" b="1" dirty="0">
                <a:solidFill>
                  <a:schemeClr val="bg1"/>
                </a:solidFill>
              </a:rPr>
              <a:t>program 2024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ottom-Up vs Top-Down Approach: What's the Difference?">
            <a:extLst>
              <a:ext uri="{FF2B5EF4-FFF2-40B4-BE49-F238E27FC236}">
                <a16:creationId xmlns:a16="http://schemas.microsoft.com/office/drawing/2014/main" id="{2B254E16-5C42-8D7C-326B-D259B1C08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952" y="758952"/>
            <a:ext cx="6117336" cy="54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BEC71C-EAC5-D296-7876-8A526DB1254F}"/>
              </a:ext>
            </a:extLst>
          </p:cNvPr>
          <p:cNvSpPr txBox="1"/>
          <p:nvPr/>
        </p:nvSpPr>
        <p:spPr>
          <a:xfrm>
            <a:off x="886968" y="905256"/>
            <a:ext cx="4019049" cy="523220"/>
          </a:xfrm>
          <a:prstGeom prst="rect">
            <a:avLst/>
          </a:prstGeom>
          <a:noFill/>
        </p:spPr>
        <p:txBody>
          <a:bodyPr wrap="none" rtlCol="0">
            <a:spAutoFit/>
          </a:bodyPr>
          <a:lstStyle/>
          <a:p>
            <a:r>
              <a:rPr lang="en-US" sz="2800" b="1" dirty="0">
                <a:solidFill>
                  <a:srgbClr val="DE4F45"/>
                </a:solidFill>
              </a:rPr>
              <a:t>Bottom up approach : </a:t>
            </a:r>
          </a:p>
        </p:txBody>
      </p:sp>
      <p:sp>
        <p:nvSpPr>
          <p:cNvPr id="3" name="TextBox 2">
            <a:extLst>
              <a:ext uri="{FF2B5EF4-FFF2-40B4-BE49-F238E27FC236}">
                <a16:creationId xmlns:a16="http://schemas.microsoft.com/office/drawing/2014/main" id="{26C1207D-9EDE-E015-8918-7C2B9A918A5A}"/>
              </a:ext>
            </a:extLst>
          </p:cNvPr>
          <p:cNvSpPr txBox="1"/>
          <p:nvPr/>
        </p:nvSpPr>
        <p:spPr>
          <a:xfrm>
            <a:off x="886969" y="2066544"/>
            <a:ext cx="4956048" cy="3108543"/>
          </a:xfrm>
          <a:prstGeom prst="rect">
            <a:avLst/>
          </a:prstGeom>
          <a:noFill/>
        </p:spPr>
        <p:txBody>
          <a:bodyPr wrap="square" rtlCol="0">
            <a:spAutoFit/>
          </a:bodyPr>
          <a:lstStyle/>
          <a:p>
            <a:pPr marL="285750" indent="-285750">
              <a:buFont typeface="Arial" panose="020B0604020202020204" pitchFamily="34" charset="0"/>
              <a:buChar char="•"/>
            </a:pPr>
            <a:r>
              <a:rPr lang="en-US" b="1" i="0" dirty="0">
                <a:solidFill>
                  <a:schemeClr val="tx1"/>
                </a:solidFill>
                <a:effectLst/>
                <a:latin typeface="+mj-lt"/>
              </a:rPr>
              <a:t>Start Point: </a:t>
            </a:r>
            <a:r>
              <a:rPr lang="en-US" b="0" i="0" dirty="0">
                <a:solidFill>
                  <a:schemeClr val="tx1"/>
                </a:solidFill>
                <a:effectLst/>
                <a:latin typeface="+mj-lt"/>
              </a:rPr>
              <a:t>Begins with specific, small-scale components or elements. </a:t>
            </a:r>
          </a:p>
          <a:p>
            <a:pPr marL="285750" indent="-285750">
              <a:buFont typeface="Arial" panose="020B0604020202020204" pitchFamily="34" charset="0"/>
              <a:buChar char="•"/>
            </a:pPr>
            <a:endParaRPr lang="en-US" b="0" i="0" dirty="0">
              <a:solidFill>
                <a:schemeClr val="tx1"/>
              </a:solidFill>
              <a:effectLst/>
              <a:latin typeface="+mj-lt"/>
            </a:endParaRPr>
          </a:p>
          <a:p>
            <a:pPr marL="285750" indent="-285750">
              <a:buFont typeface="Arial" panose="020B0604020202020204" pitchFamily="34" charset="0"/>
              <a:buChar char="•"/>
            </a:pPr>
            <a:r>
              <a:rPr lang="en-US" b="1" i="0" dirty="0">
                <a:solidFill>
                  <a:schemeClr val="tx1"/>
                </a:solidFill>
                <a:effectLst/>
                <a:latin typeface="+mj-lt"/>
              </a:rPr>
              <a:t>Aggregation: </a:t>
            </a:r>
            <a:r>
              <a:rPr lang="en-US" b="0" i="0" dirty="0">
                <a:solidFill>
                  <a:schemeClr val="tx1"/>
                </a:solidFill>
                <a:effectLst/>
                <a:latin typeface="+mj-lt"/>
              </a:rPr>
              <a:t>These components are developed and then combined to form larger systems or understandings. </a:t>
            </a:r>
          </a:p>
          <a:p>
            <a:pPr marL="285750" indent="-285750">
              <a:buFont typeface="Arial" panose="020B0604020202020204" pitchFamily="34" charset="0"/>
              <a:buChar char="•"/>
            </a:pPr>
            <a:endParaRPr lang="en-US" b="0" i="0" dirty="0">
              <a:solidFill>
                <a:schemeClr val="tx1"/>
              </a:solidFill>
              <a:effectLst/>
              <a:latin typeface="+mj-lt"/>
            </a:endParaRPr>
          </a:p>
          <a:p>
            <a:pPr marL="285750" indent="-285750">
              <a:buFont typeface="Arial" panose="020B0604020202020204" pitchFamily="34" charset="0"/>
              <a:buChar char="•"/>
            </a:pPr>
            <a:r>
              <a:rPr lang="en-US" b="1" i="0" dirty="0">
                <a:solidFill>
                  <a:schemeClr val="tx1"/>
                </a:solidFill>
                <a:effectLst/>
                <a:latin typeface="+mj-lt"/>
              </a:rPr>
              <a:t>Focus: </a:t>
            </a:r>
            <a:r>
              <a:rPr lang="en-US" b="0" i="0" dirty="0">
                <a:solidFill>
                  <a:schemeClr val="tx1"/>
                </a:solidFill>
                <a:effectLst/>
                <a:latin typeface="+mj-lt"/>
              </a:rPr>
              <a:t>Emphasizes individual components and their functionality before considering the overall system. </a:t>
            </a:r>
          </a:p>
          <a:p>
            <a:endParaRPr lang="en-US" b="0" i="0" dirty="0">
              <a:solidFill>
                <a:schemeClr val="tx1"/>
              </a:solidFill>
              <a:effectLst/>
              <a:latin typeface="+mj-lt"/>
            </a:endParaRPr>
          </a:p>
          <a:p>
            <a:pPr marL="285750" indent="-285750">
              <a:buFont typeface="Arial" panose="020B0604020202020204" pitchFamily="34" charset="0"/>
              <a:buChar char="•"/>
            </a:pPr>
            <a:r>
              <a:rPr lang="en-US" b="1" i="0" dirty="0">
                <a:solidFill>
                  <a:schemeClr val="tx1"/>
                </a:solidFill>
                <a:effectLst/>
                <a:latin typeface="+mj-lt"/>
              </a:rPr>
              <a:t>Implementation: </a:t>
            </a:r>
            <a:r>
              <a:rPr lang="en-US" b="0" i="0" dirty="0">
                <a:solidFill>
                  <a:schemeClr val="tx1"/>
                </a:solidFill>
                <a:effectLst/>
                <a:latin typeface="+mj-lt"/>
              </a:rPr>
              <a:t>Components are often developed simultaneously and independently</a:t>
            </a:r>
          </a:p>
          <a:p>
            <a:endParaRPr lang="en-US" b="0" i="0" dirty="0">
              <a:solidFill>
                <a:schemeClr val="tx1"/>
              </a:solidFill>
              <a:effectLst/>
              <a:latin typeface="+mj-lt"/>
            </a:endParaRPr>
          </a:p>
          <a:p>
            <a:pPr marL="285750" indent="-285750">
              <a:buFont typeface="Arial" panose="020B0604020202020204" pitchFamily="34" charset="0"/>
              <a:buChar char="•"/>
            </a:pPr>
            <a:r>
              <a:rPr lang="en-US" b="1" i="0" dirty="0">
                <a:solidFill>
                  <a:schemeClr val="tx1"/>
                </a:solidFill>
                <a:effectLst/>
                <a:latin typeface="+mj-lt"/>
              </a:rPr>
              <a:t>Integration: </a:t>
            </a:r>
            <a:r>
              <a:rPr lang="en-US" b="0" i="0" dirty="0">
                <a:solidFill>
                  <a:schemeClr val="tx1"/>
                </a:solidFill>
                <a:effectLst/>
                <a:latin typeface="+mj-lt"/>
              </a:rPr>
              <a:t>The integration of these components gradually reveals the bigger picture or final outcome.</a:t>
            </a:r>
            <a:endParaRPr lang="en-US" dirty="0">
              <a:solidFill>
                <a:schemeClr val="tx1"/>
              </a:solidFill>
              <a:latin typeface="+mj-lt"/>
            </a:endParaRPr>
          </a:p>
        </p:txBody>
      </p:sp>
    </p:spTree>
    <p:extLst>
      <p:ext uri="{BB962C8B-B14F-4D97-AF65-F5344CB8AC3E}">
        <p14:creationId xmlns:p14="http://schemas.microsoft.com/office/powerpoint/2010/main" val="269493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FC916-44A7-33B9-0CE6-8965AAA78B6D}"/>
              </a:ext>
            </a:extLst>
          </p:cNvPr>
          <p:cNvSpPr txBox="1"/>
          <p:nvPr/>
        </p:nvSpPr>
        <p:spPr>
          <a:xfrm>
            <a:off x="978408" y="2578608"/>
            <a:ext cx="6537959" cy="1446550"/>
          </a:xfrm>
          <a:prstGeom prst="rect">
            <a:avLst/>
          </a:prstGeom>
          <a:noFill/>
        </p:spPr>
        <p:txBody>
          <a:bodyPr wrap="square" rtlCol="0">
            <a:spAutoFit/>
          </a:bodyPr>
          <a:lstStyle/>
          <a:p>
            <a:r>
              <a:rPr lang="en-US" sz="4400" b="1" dirty="0">
                <a:latin typeface="Trebuchet MS" panose="020B0603020202020204" pitchFamily="34" charset="0"/>
              </a:rPr>
              <a:t>How to apply </a:t>
            </a:r>
            <a:r>
              <a:rPr lang="en-US" sz="4400" b="1" dirty="0" err="1">
                <a:latin typeface="Trebuchet MS" panose="020B0603020202020204" pitchFamily="34" charset="0"/>
              </a:rPr>
              <a:t>Topdown</a:t>
            </a:r>
            <a:r>
              <a:rPr lang="en-US" sz="4400" b="1" dirty="0">
                <a:latin typeface="Trebuchet MS" panose="020B0603020202020204" pitchFamily="34" charset="0"/>
              </a:rPr>
              <a:t> approach in real world </a:t>
            </a:r>
          </a:p>
        </p:txBody>
      </p:sp>
      <p:pic>
        <p:nvPicPr>
          <p:cNvPr id="7182" name="Picture 14" descr="text">
            <a:extLst>
              <a:ext uri="{FF2B5EF4-FFF2-40B4-BE49-F238E27FC236}">
                <a16:creationId xmlns:a16="http://schemas.microsoft.com/office/drawing/2014/main" id="{02A885F4-D5DE-52FC-8F30-C3232284D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769" y="1809913"/>
            <a:ext cx="3163823" cy="366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9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70AF29-9DD0-7C12-00E7-89ADA28487A7}"/>
              </a:ext>
            </a:extLst>
          </p:cNvPr>
          <p:cNvSpPr txBox="1"/>
          <p:nvPr/>
        </p:nvSpPr>
        <p:spPr>
          <a:xfrm>
            <a:off x="938784" y="822960"/>
            <a:ext cx="2159566" cy="646331"/>
          </a:xfrm>
          <a:prstGeom prst="rect">
            <a:avLst/>
          </a:prstGeom>
          <a:noFill/>
        </p:spPr>
        <p:txBody>
          <a:bodyPr wrap="none" rtlCol="0">
            <a:spAutoFit/>
          </a:bodyPr>
          <a:lstStyle/>
          <a:p>
            <a:r>
              <a:rPr lang="en-US" sz="3600" b="1" dirty="0">
                <a:solidFill>
                  <a:srgbClr val="DE4F45"/>
                </a:solidFill>
              </a:rPr>
              <a:t>Problem </a:t>
            </a:r>
          </a:p>
        </p:txBody>
      </p:sp>
      <p:sp>
        <p:nvSpPr>
          <p:cNvPr id="3" name="TextBox 2">
            <a:extLst>
              <a:ext uri="{FF2B5EF4-FFF2-40B4-BE49-F238E27FC236}">
                <a16:creationId xmlns:a16="http://schemas.microsoft.com/office/drawing/2014/main" id="{3C860E76-3901-F4B4-A89F-63B6BD8CEB21}"/>
              </a:ext>
            </a:extLst>
          </p:cNvPr>
          <p:cNvSpPr txBox="1"/>
          <p:nvPr/>
        </p:nvSpPr>
        <p:spPr>
          <a:xfrm>
            <a:off x="1130808" y="2121408"/>
            <a:ext cx="5132832" cy="1754326"/>
          </a:xfrm>
          <a:prstGeom prst="rect">
            <a:avLst/>
          </a:prstGeom>
          <a:noFill/>
        </p:spPr>
        <p:txBody>
          <a:bodyPr wrap="square" rtlCol="0">
            <a:spAutoFit/>
          </a:bodyPr>
          <a:lstStyle/>
          <a:p>
            <a:r>
              <a:rPr lang="en-US" sz="1800" b="0" i="0" dirty="0">
                <a:solidFill>
                  <a:schemeClr val="tx1"/>
                </a:solidFill>
                <a:effectLst/>
                <a:latin typeface="+mj-lt"/>
              </a:rPr>
              <a:t>The professor has assigned you the task of rapidly learning Spring Boot to prepare for the presentation in the new course, "Introduction to Web Application." Your responsibility includes understanding and grasping some essential features in Spring Boot</a:t>
            </a:r>
            <a:endParaRPr lang="en-US" sz="1800" dirty="0">
              <a:solidFill>
                <a:schemeClr val="tx1"/>
              </a:solidFill>
              <a:latin typeface="+mj-lt"/>
            </a:endParaRPr>
          </a:p>
        </p:txBody>
      </p:sp>
      <p:pic>
        <p:nvPicPr>
          <p:cNvPr id="5" name="Picture Placeholder 4" descr="Online business people lifestyle and modern job concept. Woman standing in front of computer looking with doubts and thoughtful expression. Stock crypto market worker studying and reading notifications">
            <a:extLst>
              <a:ext uri="{FF2B5EF4-FFF2-40B4-BE49-F238E27FC236}">
                <a16:creationId xmlns:a16="http://schemas.microsoft.com/office/drawing/2014/main" id="{3454FF45-CB76-DDED-BD80-E20B1F74CE85}"/>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9167" r="19167"/>
          <a:stretch>
            <a:fillRect/>
          </a:stretch>
        </p:blipFill>
        <p:spPr bwMode="auto">
          <a:xfrm>
            <a:off x="6705600" y="704850"/>
            <a:ext cx="5037138"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3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988F43-65E0-FEA4-34C1-F2BA317F97B3}"/>
              </a:ext>
            </a:extLst>
          </p:cNvPr>
          <p:cNvPicPr>
            <a:picLocks noChangeAspect="1"/>
          </p:cNvPicPr>
          <p:nvPr/>
        </p:nvPicPr>
        <p:blipFill>
          <a:blip r:embed="rId2"/>
          <a:stretch>
            <a:fillRect/>
          </a:stretch>
        </p:blipFill>
        <p:spPr>
          <a:xfrm>
            <a:off x="1615216" y="1854622"/>
            <a:ext cx="8668960" cy="3953427"/>
          </a:xfrm>
          <a:prstGeom prst="rect">
            <a:avLst/>
          </a:prstGeom>
        </p:spPr>
      </p:pic>
      <p:sp>
        <p:nvSpPr>
          <p:cNvPr id="6" name="TextBox 5">
            <a:extLst>
              <a:ext uri="{FF2B5EF4-FFF2-40B4-BE49-F238E27FC236}">
                <a16:creationId xmlns:a16="http://schemas.microsoft.com/office/drawing/2014/main" id="{D2F78D26-1872-678C-E678-E2E6C64779DB}"/>
              </a:ext>
            </a:extLst>
          </p:cNvPr>
          <p:cNvSpPr txBox="1"/>
          <p:nvPr/>
        </p:nvSpPr>
        <p:spPr>
          <a:xfrm>
            <a:off x="822960" y="906539"/>
            <a:ext cx="6853158" cy="646331"/>
          </a:xfrm>
          <a:prstGeom prst="rect">
            <a:avLst/>
          </a:prstGeom>
          <a:noFill/>
        </p:spPr>
        <p:txBody>
          <a:bodyPr wrap="none" rtlCol="0">
            <a:spAutoFit/>
          </a:bodyPr>
          <a:lstStyle/>
          <a:p>
            <a:r>
              <a:rPr lang="en-US" sz="3600" b="1" dirty="0">
                <a:solidFill>
                  <a:srgbClr val="DE4F45"/>
                </a:solidFill>
              </a:rPr>
              <a:t>Step 1 : Define the big Picture </a:t>
            </a:r>
          </a:p>
        </p:txBody>
      </p:sp>
    </p:spTree>
    <p:extLst>
      <p:ext uri="{BB962C8B-B14F-4D97-AF65-F5344CB8AC3E}">
        <p14:creationId xmlns:p14="http://schemas.microsoft.com/office/powerpoint/2010/main" val="891116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F78D26-1872-678C-E678-E2E6C64779DB}"/>
              </a:ext>
            </a:extLst>
          </p:cNvPr>
          <p:cNvSpPr txBox="1"/>
          <p:nvPr/>
        </p:nvSpPr>
        <p:spPr>
          <a:xfrm>
            <a:off x="822960" y="906539"/>
            <a:ext cx="6571030" cy="646331"/>
          </a:xfrm>
          <a:prstGeom prst="rect">
            <a:avLst/>
          </a:prstGeom>
          <a:noFill/>
        </p:spPr>
        <p:txBody>
          <a:bodyPr wrap="none" rtlCol="0">
            <a:spAutoFit/>
          </a:bodyPr>
          <a:lstStyle/>
          <a:p>
            <a:r>
              <a:rPr lang="en-US" sz="3600" b="1" dirty="0">
                <a:solidFill>
                  <a:srgbClr val="DE4F45"/>
                </a:solidFill>
              </a:rPr>
              <a:t>Step 2 : Break down the Goal</a:t>
            </a:r>
          </a:p>
        </p:txBody>
      </p:sp>
      <p:pic>
        <p:nvPicPr>
          <p:cNvPr id="3" name="Picture 2">
            <a:extLst>
              <a:ext uri="{FF2B5EF4-FFF2-40B4-BE49-F238E27FC236}">
                <a16:creationId xmlns:a16="http://schemas.microsoft.com/office/drawing/2014/main" id="{1AA13D70-1D6F-E703-9602-025CB2A44638}"/>
              </a:ext>
            </a:extLst>
          </p:cNvPr>
          <p:cNvPicPr>
            <a:picLocks noChangeAspect="1"/>
          </p:cNvPicPr>
          <p:nvPr/>
        </p:nvPicPr>
        <p:blipFill>
          <a:blip r:embed="rId2"/>
          <a:stretch>
            <a:fillRect/>
          </a:stretch>
        </p:blipFill>
        <p:spPr>
          <a:xfrm>
            <a:off x="822960" y="1946062"/>
            <a:ext cx="10248346" cy="3540338"/>
          </a:xfrm>
          <a:prstGeom prst="rect">
            <a:avLst/>
          </a:prstGeom>
        </p:spPr>
      </p:pic>
    </p:spTree>
    <p:extLst>
      <p:ext uri="{BB962C8B-B14F-4D97-AF65-F5344CB8AC3E}">
        <p14:creationId xmlns:p14="http://schemas.microsoft.com/office/powerpoint/2010/main" val="4108650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F78D26-1872-678C-E678-E2E6C64779DB}"/>
              </a:ext>
            </a:extLst>
          </p:cNvPr>
          <p:cNvSpPr txBox="1"/>
          <p:nvPr/>
        </p:nvSpPr>
        <p:spPr>
          <a:xfrm>
            <a:off x="822960" y="906539"/>
            <a:ext cx="7289175" cy="646331"/>
          </a:xfrm>
          <a:prstGeom prst="rect">
            <a:avLst/>
          </a:prstGeom>
          <a:noFill/>
        </p:spPr>
        <p:txBody>
          <a:bodyPr wrap="none" rtlCol="0">
            <a:spAutoFit/>
          </a:bodyPr>
          <a:lstStyle/>
          <a:p>
            <a:r>
              <a:rPr lang="en-US" sz="3600" b="1" dirty="0">
                <a:solidFill>
                  <a:srgbClr val="DE4F45"/>
                </a:solidFill>
              </a:rPr>
              <a:t>Step 3 : Development sub goals </a:t>
            </a:r>
          </a:p>
        </p:txBody>
      </p:sp>
      <p:pic>
        <p:nvPicPr>
          <p:cNvPr id="4" name="Picture 3">
            <a:extLst>
              <a:ext uri="{FF2B5EF4-FFF2-40B4-BE49-F238E27FC236}">
                <a16:creationId xmlns:a16="http://schemas.microsoft.com/office/drawing/2014/main" id="{F13C421B-FCDE-65FE-873C-897C34E25BFC}"/>
              </a:ext>
            </a:extLst>
          </p:cNvPr>
          <p:cNvPicPr>
            <a:picLocks noChangeAspect="1"/>
          </p:cNvPicPr>
          <p:nvPr/>
        </p:nvPicPr>
        <p:blipFill>
          <a:blip r:embed="rId2"/>
          <a:stretch>
            <a:fillRect/>
          </a:stretch>
        </p:blipFill>
        <p:spPr>
          <a:xfrm>
            <a:off x="722376" y="1745099"/>
            <a:ext cx="10744200" cy="4355353"/>
          </a:xfrm>
          <a:prstGeom prst="rect">
            <a:avLst/>
          </a:prstGeom>
        </p:spPr>
      </p:pic>
    </p:spTree>
    <p:extLst>
      <p:ext uri="{BB962C8B-B14F-4D97-AF65-F5344CB8AC3E}">
        <p14:creationId xmlns:p14="http://schemas.microsoft.com/office/powerpoint/2010/main" val="89356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007D7-A029-E647-B612-3C6105B6BB05}"/>
              </a:ext>
            </a:extLst>
          </p:cNvPr>
          <p:cNvSpPr>
            <a:spLocks noGrp="1"/>
          </p:cNvSpPr>
          <p:nvPr>
            <p:ph type="body" idx="1"/>
          </p:nvPr>
        </p:nvSpPr>
        <p:spPr>
          <a:xfrm>
            <a:off x="731520" y="735894"/>
            <a:ext cx="6382512" cy="1317597"/>
          </a:xfrm>
        </p:spPr>
        <p:txBody>
          <a:bodyPr/>
          <a:lstStyle/>
          <a:p>
            <a:pPr algn="l"/>
            <a:r>
              <a:rPr lang="en-US" sz="3200" dirty="0">
                <a:solidFill>
                  <a:srgbClr val="DE4F45"/>
                </a:solidFill>
                <a:latin typeface="Söhne"/>
              </a:rPr>
              <a:t>Useful tools for </a:t>
            </a:r>
            <a:r>
              <a:rPr lang="en-US" sz="3200" dirty="0" err="1">
                <a:solidFill>
                  <a:srgbClr val="DE4F45"/>
                </a:solidFill>
                <a:latin typeface="Söhne"/>
              </a:rPr>
              <a:t>Topdown</a:t>
            </a:r>
            <a:r>
              <a:rPr lang="en-US" sz="3200" dirty="0">
                <a:solidFill>
                  <a:srgbClr val="DE4F45"/>
                </a:solidFill>
                <a:latin typeface="Söhne"/>
              </a:rPr>
              <a:t> approach</a:t>
            </a:r>
            <a:endParaRPr lang="en-US" sz="3200" b="1" i="0" dirty="0">
              <a:solidFill>
                <a:srgbClr val="DE4F45"/>
              </a:solidFill>
              <a:effectLst/>
              <a:latin typeface="Söhne"/>
            </a:endParaRPr>
          </a:p>
          <a:p>
            <a:br>
              <a:rPr lang="en-US" sz="3200" dirty="0">
                <a:solidFill>
                  <a:srgbClr val="DE4F45"/>
                </a:solidFill>
              </a:rPr>
            </a:br>
            <a:endParaRPr lang="en-US" sz="3200" dirty="0">
              <a:solidFill>
                <a:srgbClr val="DE4F45"/>
              </a:solidFill>
            </a:endParaRPr>
          </a:p>
        </p:txBody>
      </p:sp>
      <p:pic>
        <p:nvPicPr>
          <p:cNvPr id="2" name="Picture 4" descr="XMind">
            <a:extLst>
              <a:ext uri="{FF2B5EF4-FFF2-40B4-BE49-F238E27FC236}">
                <a16:creationId xmlns:a16="http://schemas.microsoft.com/office/drawing/2014/main" id="{54AFB108-1D92-3739-06F4-DE7549AE0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257" y="1394692"/>
            <a:ext cx="3789009" cy="3789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indMeister – Mbomediawijs">
            <a:extLst>
              <a:ext uri="{FF2B5EF4-FFF2-40B4-BE49-F238E27FC236}">
                <a16:creationId xmlns:a16="http://schemas.microsoft.com/office/drawing/2014/main" id="{D829FE9A-EE0B-70B4-7CBA-793F54CE0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023" y="2033491"/>
            <a:ext cx="2516720" cy="251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34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007D7-A029-E647-B612-3C6105B6BB05}"/>
              </a:ext>
            </a:extLst>
          </p:cNvPr>
          <p:cNvSpPr>
            <a:spLocks noGrp="1"/>
          </p:cNvSpPr>
          <p:nvPr>
            <p:ph type="body" idx="1"/>
          </p:nvPr>
        </p:nvSpPr>
        <p:spPr>
          <a:xfrm>
            <a:off x="731520" y="735894"/>
            <a:ext cx="6382512" cy="1317597"/>
          </a:xfrm>
        </p:spPr>
        <p:txBody>
          <a:bodyPr/>
          <a:lstStyle/>
          <a:p>
            <a:pPr algn="l"/>
            <a:r>
              <a:rPr lang="en-US" sz="3200" dirty="0">
                <a:solidFill>
                  <a:srgbClr val="DE4F45"/>
                </a:solidFill>
                <a:latin typeface="Söhne"/>
              </a:rPr>
              <a:t>Summary by </a:t>
            </a:r>
            <a:r>
              <a:rPr lang="en-US" sz="3200" dirty="0" err="1">
                <a:solidFill>
                  <a:srgbClr val="DE4F45"/>
                </a:solidFill>
                <a:latin typeface="Söhne"/>
              </a:rPr>
              <a:t>mindmap</a:t>
            </a:r>
            <a:endParaRPr lang="en-US" sz="3200" b="1" i="0" dirty="0">
              <a:solidFill>
                <a:srgbClr val="DE4F45"/>
              </a:solidFill>
              <a:effectLst/>
              <a:latin typeface="Söhne"/>
            </a:endParaRPr>
          </a:p>
          <a:p>
            <a:br>
              <a:rPr lang="en-US" sz="3200" dirty="0">
                <a:solidFill>
                  <a:srgbClr val="DE4F45"/>
                </a:solidFill>
              </a:rPr>
            </a:br>
            <a:endParaRPr lang="en-US" sz="3200" dirty="0">
              <a:solidFill>
                <a:srgbClr val="DE4F45"/>
              </a:solidFill>
            </a:endParaRPr>
          </a:p>
        </p:txBody>
      </p:sp>
      <p:pic>
        <p:nvPicPr>
          <p:cNvPr id="6" name="Picture 5">
            <a:extLst>
              <a:ext uri="{FF2B5EF4-FFF2-40B4-BE49-F238E27FC236}">
                <a16:creationId xmlns:a16="http://schemas.microsoft.com/office/drawing/2014/main" id="{1352B991-7D2F-AA54-DC7D-250FD2658568}"/>
              </a:ext>
            </a:extLst>
          </p:cNvPr>
          <p:cNvPicPr>
            <a:picLocks noChangeAspect="1"/>
          </p:cNvPicPr>
          <p:nvPr/>
        </p:nvPicPr>
        <p:blipFill>
          <a:blip r:embed="rId2"/>
          <a:stretch>
            <a:fillRect/>
          </a:stretch>
        </p:blipFill>
        <p:spPr>
          <a:xfrm>
            <a:off x="1033272" y="1568948"/>
            <a:ext cx="9390888" cy="4553158"/>
          </a:xfrm>
          <a:prstGeom prst="rect">
            <a:avLst/>
          </a:prstGeom>
        </p:spPr>
      </p:pic>
    </p:spTree>
    <p:extLst>
      <p:ext uri="{BB962C8B-B14F-4D97-AF65-F5344CB8AC3E}">
        <p14:creationId xmlns:p14="http://schemas.microsoft.com/office/powerpoint/2010/main" val="244991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32"/>
          <p:cNvGrpSpPr/>
          <p:nvPr/>
        </p:nvGrpSpPr>
        <p:grpSpPr>
          <a:xfrm>
            <a:off x="2565086" y="2383240"/>
            <a:ext cx="7061829" cy="2091521"/>
            <a:chOff x="2565086" y="1971338"/>
            <a:chExt cx="7061829" cy="2091521"/>
          </a:xfrm>
        </p:grpSpPr>
        <p:sp>
          <p:nvSpPr>
            <p:cNvPr id="844" name="Google Shape;844;p32"/>
            <p:cNvSpPr txBox="1"/>
            <p:nvPr/>
          </p:nvSpPr>
          <p:spPr>
            <a:xfrm>
              <a:off x="3436601" y="1971338"/>
              <a:ext cx="5318798" cy="144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800"/>
                <a:buFont typeface="Arial"/>
                <a:buNone/>
              </a:pPr>
              <a:r>
                <a:rPr lang="en-US" sz="8800" b="1" i="0" u="none" strike="noStrike" cap="none">
                  <a:solidFill>
                    <a:schemeClr val="lt1"/>
                  </a:solidFill>
                  <a:latin typeface="Trebuchet MS"/>
                  <a:ea typeface="Trebuchet MS"/>
                  <a:cs typeface="Trebuchet MS"/>
                  <a:sym typeface="Trebuchet MS"/>
                </a:rPr>
                <a:t>THANKS</a:t>
              </a:r>
              <a:endParaRPr sz="1400" b="0" i="0" u="none" strike="noStrike" cap="none">
                <a:solidFill>
                  <a:srgbClr val="000000"/>
                </a:solidFill>
                <a:latin typeface="Trebuchet MS"/>
                <a:ea typeface="Trebuchet MS"/>
                <a:cs typeface="Trebuchet MS"/>
                <a:sym typeface="Trebuchet MS"/>
              </a:endParaRPr>
            </a:p>
          </p:txBody>
        </p:sp>
        <p:sp>
          <p:nvSpPr>
            <p:cNvPr id="845" name="Google Shape;845;p32"/>
            <p:cNvSpPr txBox="1"/>
            <p:nvPr/>
          </p:nvSpPr>
          <p:spPr>
            <a:xfrm>
              <a:off x="2565086" y="3231862"/>
              <a:ext cx="7061829"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Trebuchet MS"/>
                  <a:ea typeface="Trebuchet MS"/>
                  <a:cs typeface="Trebuchet MS"/>
                  <a:sym typeface="Trebuchet MS"/>
                </a:rPr>
                <a:t>Any questions for my presentation &amp; </a:t>
              </a:r>
              <a:r>
                <a:rPr lang="en-US" sz="2400" b="0" i="0" u="none" strike="noStrike" cap="none" dirty="0" err="1">
                  <a:solidFill>
                    <a:schemeClr val="lt1"/>
                  </a:solidFill>
                  <a:latin typeface="Trebuchet MS"/>
                  <a:ea typeface="Trebuchet MS"/>
                  <a:cs typeface="Trebuchet MS"/>
                  <a:sym typeface="Trebuchet MS"/>
                </a:rPr>
                <a:t>topdown</a:t>
              </a:r>
              <a:r>
                <a:rPr lang="en-US" sz="2400" b="0" i="0" u="none" strike="noStrike" cap="none" dirty="0">
                  <a:solidFill>
                    <a:schemeClr val="lt1"/>
                  </a:solidFill>
                  <a:latin typeface="Trebuchet MS"/>
                  <a:ea typeface="Trebuchet MS"/>
                  <a:cs typeface="Trebuchet MS"/>
                  <a:sym typeface="Trebuchet MS"/>
                </a:rPr>
                <a:t> approach</a:t>
              </a:r>
              <a:endParaRPr sz="1400" b="0" i="0" u="none" strike="noStrike" cap="none" dirty="0">
                <a:solidFill>
                  <a:srgbClr val="000000"/>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1912614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3"/>
          <p:cNvSpPr txBox="1"/>
          <p:nvPr/>
        </p:nvSpPr>
        <p:spPr>
          <a:xfrm>
            <a:off x="6878472" y="2620229"/>
            <a:ext cx="5442638" cy="1236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800"/>
              <a:buFont typeface="Arial"/>
              <a:buNone/>
            </a:pPr>
            <a:r>
              <a:rPr lang="en-US" sz="7200" b="1" i="0" u="none" strike="noStrike" cap="none" dirty="0">
                <a:solidFill>
                  <a:schemeClr val="lt1"/>
                </a:solidFill>
                <a:latin typeface="Trebuchet MS"/>
                <a:ea typeface="Trebuchet MS"/>
                <a:cs typeface="Trebuchet MS"/>
                <a:sym typeface="Trebuchet MS"/>
              </a:rPr>
              <a:t>LEARN </a:t>
            </a:r>
            <a:endParaRPr lang="vi-VN" sz="7200" b="0" i="0" u="none" strike="noStrike" cap="none" dirty="0">
              <a:solidFill>
                <a:srgbClr val="000000"/>
              </a:solidFill>
              <a:latin typeface="Trebuchet MS"/>
              <a:ea typeface="Trebuchet MS"/>
              <a:cs typeface="Trebuchet MS"/>
              <a:sym typeface="Trebuchet MS"/>
            </a:endParaRPr>
          </a:p>
        </p:txBody>
      </p:sp>
      <p:pic>
        <p:nvPicPr>
          <p:cNvPr id="1026" name="Picture 2" descr="person holding light bulb">
            <a:extLst>
              <a:ext uri="{FF2B5EF4-FFF2-40B4-BE49-F238E27FC236}">
                <a16:creationId xmlns:a16="http://schemas.microsoft.com/office/drawing/2014/main" id="{EB93CA07-67CD-B7B4-D8EC-E68765CB3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17" y="923318"/>
            <a:ext cx="3319272" cy="4149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8BA4D5-963D-35F8-1F23-4873FF3AE7D5}"/>
              </a:ext>
            </a:extLst>
          </p:cNvPr>
          <p:cNvSpPr txBox="1"/>
          <p:nvPr/>
        </p:nvSpPr>
        <p:spPr>
          <a:xfrm>
            <a:off x="7762589" y="5200424"/>
            <a:ext cx="3674404" cy="338554"/>
          </a:xfrm>
          <a:prstGeom prst="rect">
            <a:avLst/>
          </a:prstGeom>
          <a:noFill/>
        </p:spPr>
        <p:txBody>
          <a:bodyPr wrap="none" rtlCol="0">
            <a:spAutoFit/>
          </a:bodyPr>
          <a:lstStyle/>
          <a:p>
            <a:r>
              <a:rPr lang="vi-VN" sz="1600" b="1" dirty="0">
                <a:solidFill>
                  <a:schemeClr val="bg1">
                    <a:lumMod val="85000"/>
                  </a:schemeClr>
                </a:solidFill>
              </a:rPr>
              <a:t>Journey to your best </a:t>
            </a:r>
            <a:r>
              <a:rPr lang="en-US" sz="1600" b="1" dirty="0">
                <a:solidFill>
                  <a:schemeClr val="bg1">
                    <a:lumMod val="85000"/>
                  </a:schemeClr>
                </a:solidFill>
              </a:rPr>
              <a:t>program 2024 </a:t>
            </a:r>
          </a:p>
        </p:txBody>
      </p:sp>
      <p:sp>
        <p:nvSpPr>
          <p:cNvPr id="4" name="TextBox 3">
            <a:extLst>
              <a:ext uri="{FF2B5EF4-FFF2-40B4-BE49-F238E27FC236}">
                <a16:creationId xmlns:a16="http://schemas.microsoft.com/office/drawing/2014/main" id="{2EC9FEC6-3312-719E-4E8A-8182E15BBADF}"/>
              </a:ext>
            </a:extLst>
          </p:cNvPr>
          <p:cNvSpPr txBox="1"/>
          <p:nvPr/>
        </p:nvSpPr>
        <p:spPr>
          <a:xfrm>
            <a:off x="7565797" y="3856467"/>
            <a:ext cx="3611886" cy="584775"/>
          </a:xfrm>
          <a:prstGeom prst="rect">
            <a:avLst/>
          </a:prstGeom>
          <a:noFill/>
        </p:spPr>
        <p:txBody>
          <a:bodyPr wrap="none" rtlCol="0">
            <a:spAutoFit/>
          </a:bodyPr>
          <a:lstStyle/>
          <a:p>
            <a:r>
              <a:rPr lang="en-US" sz="3200" b="1" dirty="0">
                <a:solidFill>
                  <a:schemeClr val="bg1"/>
                </a:solidFill>
                <a:latin typeface="Trebuchet MS" panose="020B0603020202020204" pitchFamily="34" charset="0"/>
              </a:rPr>
              <a:t>How to learn fast </a:t>
            </a:r>
          </a:p>
        </p:txBody>
      </p:sp>
    </p:spTree>
    <p:extLst>
      <p:ext uri="{BB962C8B-B14F-4D97-AF65-F5344CB8AC3E}">
        <p14:creationId xmlns:p14="http://schemas.microsoft.com/office/powerpoint/2010/main" val="2558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3"/>
        <p:cNvGrpSpPr/>
        <p:nvPr/>
      </p:nvGrpSpPr>
      <p:grpSpPr>
        <a:xfrm>
          <a:off x="0" y="0"/>
          <a:ext cx="0" cy="0"/>
          <a:chOff x="0" y="0"/>
          <a:chExt cx="0" cy="0"/>
        </a:xfrm>
      </p:grpSpPr>
      <p:sp>
        <p:nvSpPr>
          <p:cNvPr id="94" name="Google Shape;94;p14"/>
          <p:cNvSpPr txBox="1"/>
          <p:nvPr/>
        </p:nvSpPr>
        <p:spPr>
          <a:xfrm>
            <a:off x="6289528" y="1761806"/>
            <a:ext cx="4896526" cy="291652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1" i="0" u="none" strike="noStrike" cap="none" dirty="0" err="1">
                <a:solidFill>
                  <a:srgbClr val="3F3F3F"/>
                </a:solidFill>
                <a:latin typeface="Trebuchet MS"/>
                <a:ea typeface="Trebuchet MS"/>
                <a:cs typeface="Trebuchet MS"/>
                <a:sym typeface="Trebuchet MS"/>
              </a:rPr>
              <a:t>Topdown</a:t>
            </a:r>
            <a:r>
              <a:rPr lang="en-US" sz="6000" b="1" i="0" u="none" strike="noStrike" cap="none" dirty="0">
                <a:solidFill>
                  <a:srgbClr val="3F3F3F"/>
                </a:solidFill>
                <a:latin typeface="Trebuchet MS"/>
                <a:ea typeface="Trebuchet MS"/>
                <a:cs typeface="Trebuchet MS"/>
                <a:sym typeface="Trebuchet MS"/>
              </a:rPr>
              <a:t> Approach</a:t>
            </a:r>
            <a:endParaRPr sz="2000" b="0" i="0" u="none" strike="noStrike" cap="none" dirty="0">
              <a:solidFill>
                <a:srgbClr val="000000"/>
              </a:solidFill>
              <a:latin typeface="Trebuchet MS"/>
              <a:ea typeface="Trebuchet MS"/>
              <a:cs typeface="Trebuchet MS"/>
              <a:sym typeface="Trebuchet MS"/>
            </a:endParaRPr>
          </a:p>
        </p:txBody>
      </p:sp>
      <p:grpSp>
        <p:nvGrpSpPr>
          <p:cNvPr id="95" name="Google Shape;95;p14"/>
          <p:cNvGrpSpPr/>
          <p:nvPr/>
        </p:nvGrpSpPr>
        <p:grpSpPr>
          <a:xfrm>
            <a:off x="1145018" y="2202922"/>
            <a:ext cx="1820714" cy="1103414"/>
            <a:chOff x="2183877" y="3764722"/>
            <a:chExt cx="1820714" cy="1103414"/>
          </a:xfrm>
        </p:grpSpPr>
        <p:grpSp>
          <p:nvGrpSpPr>
            <p:cNvPr id="96" name="Google Shape;96;p14"/>
            <p:cNvGrpSpPr/>
            <p:nvPr/>
          </p:nvGrpSpPr>
          <p:grpSpPr>
            <a:xfrm>
              <a:off x="2183877" y="3764722"/>
              <a:ext cx="1801784" cy="1079246"/>
              <a:chOff x="2273069" y="2614374"/>
              <a:chExt cx="1801784" cy="1079246"/>
            </a:xfrm>
          </p:grpSpPr>
          <p:sp>
            <p:nvSpPr>
              <p:cNvPr id="97" name="Google Shape;97;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98" name="Google Shape;98;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99" name="Google Shape;99;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1</a:t>
              </a:r>
              <a:endParaRPr sz="1400" b="0" i="0" u="none" strike="noStrike" cap="none">
                <a:solidFill>
                  <a:srgbClr val="000000"/>
                </a:solidFill>
                <a:latin typeface="Trebuchet MS"/>
                <a:ea typeface="Trebuchet MS"/>
                <a:cs typeface="Trebuchet MS"/>
                <a:sym typeface="Trebuchet MS"/>
              </a:endParaRPr>
            </a:p>
          </p:txBody>
        </p:sp>
        <p:sp>
          <p:nvSpPr>
            <p:cNvPr id="102" name="Google Shape;102;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25245"/>
                  </a:solidFill>
                  <a:latin typeface="Trebuchet MS"/>
                  <a:ea typeface="Trebuchet MS"/>
                  <a:cs typeface="Trebuchet MS"/>
                  <a:sym typeface="Trebuchet MS"/>
                </a:rPr>
                <a:t>What is top down approach</a:t>
              </a:r>
              <a:endParaRPr sz="1400" b="0" i="0" u="none" strike="noStrike" cap="none" dirty="0">
                <a:solidFill>
                  <a:srgbClr val="000000"/>
                </a:solidFill>
                <a:latin typeface="Trebuchet MS"/>
                <a:ea typeface="Trebuchet MS"/>
                <a:cs typeface="Trebuchet MS"/>
                <a:sym typeface="Trebuchet MS"/>
              </a:endParaRPr>
            </a:p>
          </p:txBody>
        </p:sp>
      </p:grpSp>
      <p:grpSp>
        <p:nvGrpSpPr>
          <p:cNvPr id="104" name="Google Shape;104;p14"/>
          <p:cNvGrpSpPr/>
          <p:nvPr/>
        </p:nvGrpSpPr>
        <p:grpSpPr>
          <a:xfrm>
            <a:off x="3092352" y="2202922"/>
            <a:ext cx="1820714" cy="1103414"/>
            <a:chOff x="2183877" y="3764722"/>
            <a:chExt cx="1820714" cy="1103414"/>
          </a:xfrm>
        </p:grpSpPr>
        <p:grpSp>
          <p:nvGrpSpPr>
            <p:cNvPr id="105" name="Google Shape;105;p14"/>
            <p:cNvGrpSpPr/>
            <p:nvPr/>
          </p:nvGrpSpPr>
          <p:grpSpPr>
            <a:xfrm>
              <a:off x="2183877" y="3764722"/>
              <a:ext cx="1801784" cy="1079246"/>
              <a:chOff x="2273069" y="2614374"/>
              <a:chExt cx="1801784" cy="1079246"/>
            </a:xfrm>
          </p:grpSpPr>
          <p:sp>
            <p:nvSpPr>
              <p:cNvPr id="106" name="Google Shape;106;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 name="Google Shape;107;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08" name="Google Shape;108;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2</a:t>
              </a:r>
              <a:endParaRPr sz="1400" b="0" i="0" u="none" strike="noStrike" cap="none">
                <a:solidFill>
                  <a:srgbClr val="000000"/>
                </a:solidFill>
                <a:latin typeface="Trebuchet MS"/>
                <a:ea typeface="Trebuchet MS"/>
                <a:cs typeface="Trebuchet MS"/>
                <a:sym typeface="Trebuchet MS"/>
              </a:endParaRPr>
            </a:p>
          </p:txBody>
        </p:sp>
        <p:sp>
          <p:nvSpPr>
            <p:cNvPr id="111" name="Google Shape;111;p14"/>
            <p:cNvSpPr txBox="1"/>
            <p:nvPr/>
          </p:nvSpPr>
          <p:spPr>
            <a:xfrm>
              <a:off x="2183879" y="3827819"/>
              <a:ext cx="1591789" cy="9142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err="1">
                  <a:solidFill>
                    <a:srgbClr val="FFA956"/>
                  </a:solidFill>
                  <a:latin typeface="Trebuchet MS"/>
                  <a:ea typeface="Trebuchet MS"/>
                  <a:cs typeface="Trebuchet MS"/>
                  <a:sym typeface="Trebuchet MS"/>
                </a:rPr>
                <a:t>Topdown</a:t>
              </a:r>
              <a:r>
                <a:rPr lang="en-US" sz="1600" b="1" i="0" u="none" strike="noStrike" cap="none" dirty="0">
                  <a:solidFill>
                    <a:srgbClr val="FFA956"/>
                  </a:solidFill>
                  <a:latin typeface="Trebuchet MS"/>
                  <a:ea typeface="Trebuchet MS"/>
                  <a:cs typeface="Trebuchet MS"/>
                  <a:sym typeface="Trebuchet MS"/>
                </a:rPr>
                <a:t> approach principles</a:t>
              </a:r>
            </a:p>
            <a:p>
              <a:pPr marL="0" marR="0" lvl="0" indent="0" algn="l" rtl="0">
                <a:lnSpc>
                  <a:spcPct val="100000"/>
                </a:lnSpc>
                <a:spcBef>
                  <a:spcPts val="0"/>
                </a:spcBef>
                <a:spcAft>
                  <a:spcPts val="0"/>
                </a:spcAft>
                <a:buClr>
                  <a:srgbClr val="000000"/>
                </a:buClr>
                <a:buSzPts val="1600"/>
                <a:buFont typeface="Arial"/>
                <a:buNone/>
              </a:pPr>
              <a:endParaRPr sz="1400" b="0" i="0" u="none" strike="noStrike" cap="none" dirty="0">
                <a:solidFill>
                  <a:srgbClr val="FFA956"/>
                </a:solidFill>
                <a:latin typeface="Trebuchet MS"/>
                <a:ea typeface="Trebuchet MS"/>
                <a:cs typeface="Trebuchet MS"/>
                <a:sym typeface="Trebuchet MS"/>
              </a:endParaRPr>
            </a:p>
          </p:txBody>
        </p:sp>
      </p:grpSp>
      <p:grpSp>
        <p:nvGrpSpPr>
          <p:cNvPr id="112" name="Google Shape;112;p14"/>
          <p:cNvGrpSpPr/>
          <p:nvPr/>
        </p:nvGrpSpPr>
        <p:grpSpPr>
          <a:xfrm>
            <a:off x="1145018" y="3422122"/>
            <a:ext cx="1820714" cy="1103414"/>
            <a:chOff x="2183877" y="3764722"/>
            <a:chExt cx="1820714" cy="1103414"/>
          </a:xfrm>
        </p:grpSpPr>
        <p:grpSp>
          <p:nvGrpSpPr>
            <p:cNvPr id="113" name="Google Shape;113;p14"/>
            <p:cNvGrpSpPr/>
            <p:nvPr/>
          </p:nvGrpSpPr>
          <p:grpSpPr>
            <a:xfrm>
              <a:off x="2183877" y="3764722"/>
              <a:ext cx="1801784" cy="1079246"/>
              <a:chOff x="2273069" y="2614374"/>
              <a:chExt cx="1801784" cy="1079246"/>
            </a:xfrm>
          </p:grpSpPr>
          <p:sp>
            <p:nvSpPr>
              <p:cNvPr id="114" name="Google Shape;114;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15" name="Google Shape;115;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16" name="Google Shape;116;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3</a:t>
              </a:r>
              <a:endParaRPr sz="1400" b="0" i="0" u="none" strike="noStrike" cap="none">
                <a:solidFill>
                  <a:srgbClr val="000000"/>
                </a:solidFill>
                <a:latin typeface="Trebuchet MS"/>
                <a:ea typeface="Trebuchet MS"/>
                <a:cs typeface="Trebuchet MS"/>
                <a:sym typeface="Trebuchet MS"/>
              </a:endParaRPr>
            </a:p>
          </p:txBody>
        </p:sp>
        <p:sp>
          <p:nvSpPr>
            <p:cNvPr id="119" name="Google Shape;119;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FA956"/>
                  </a:solidFill>
                  <a:latin typeface="Trebuchet MS"/>
                  <a:ea typeface="Trebuchet MS"/>
                  <a:cs typeface="Trebuchet MS"/>
                  <a:sym typeface="Trebuchet MS"/>
                </a:rPr>
                <a:t>How it works</a:t>
              </a:r>
            </a:p>
          </p:txBody>
        </p:sp>
      </p:grpSp>
      <p:grpSp>
        <p:nvGrpSpPr>
          <p:cNvPr id="120" name="Google Shape;120;p14"/>
          <p:cNvGrpSpPr/>
          <p:nvPr/>
        </p:nvGrpSpPr>
        <p:grpSpPr>
          <a:xfrm>
            <a:off x="3092352" y="3422122"/>
            <a:ext cx="1820714" cy="1103414"/>
            <a:chOff x="2183877" y="3764722"/>
            <a:chExt cx="1820714" cy="1103414"/>
          </a:xfrm>
        </p:grpSpPr>
        <p:grpSp>
          <p:nvGrpSpPr>
            <p:cNvPr id="121" name="Google Shape;121;p14"/>
            <p:cNvGrpSpPr/>
            <p:nvPr/>
          </p:nvGrpSpPr>
          <p:grpSpPr>
            <a:xfrm>
              <a:off x="2183877" y="3764722"/>
              <a:ext cx="1801784" cy="1079246"/>
              <a:chOff x="2273069" y="2614374"/>
              <a:chExt cx="1801784" cy="1079246"/>
            </a:xfrm>
          </p:grpSpPr>
          <p:sp>
            <p:nvSpPr>
              <p:cNvPr id="122" name="Google Shape;122;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23" name="Google Shape;123;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24" name="Google Shape;124;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4</a:t>
              </a:r>
              <a:endParaRPr sz="1400" b="0" i="0" u="none" strike="noStrike" cap="none">
                <a:solidFill>
                  <a:srgbClr val="000000"/>
                </a:solidFill>
                <a:latin typeface="Trebuchet MS"/>
                <a:ea typeface="Trebuchet MS"/>
                <a:cs typeface="Trebuchet MS"/>
                <a:sym typeface="Trebuchet MS"/>
              </a:endParaRPr>
            </a:p>
          </p:txBody>
        </p:sp>
        <p:sp>
          <p:nvSpPr>
            <p:cNvPr id="127" name="Google Shape;127;p14"/>
            <p:cNvSpPr txBox="1"/>
            <p:nvPr/>
          </p:nvSpPr>
          <p:spPr>
            <a:xfrm>
              <a:off x="2183879" y="3827819"/>
              <a:ext cx="1654285" cy="8677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err="1">
                  <a:solidFill>
                    <a:srgbClr val="3BBEBE"/>
                  </a:solidFill>
                  <a:latin typeface="Trebuchet MS"/>
                  <a:ea typeface="Trebuchet MS"/>
                  <a:cs typeface="Trebuchet MS"/>
                  <a:sym typeface="Trebuchet MS"/>
                </a:rPr>
                <a:t>Topdown</a:t>
              </a:r>
              <a:r>
                <a:rPr lang="en-US" sz="1600" b="1" i="0" u="none" strike="noStrike" cap="none" dirty="0">
                  <a:solidFill>
                    <a:srgbClr val="3BBEBE"/>
                  </a:solidFill>
                  <a:latin typeface="Trebuchet MS"/>
                  <a:ea typeface="Trebuchet MS"/>
                  <a:cs typeface="Trebuchet MS"/>
                  <a:sym typeface="Trebuchet MS"/>
                </a:rPr>
                <a:t> approach vs Bottom up</a:t>
              </a:r>
              <a:endParaRPr lang="en-US" sz="1400" b="0" i="0" u="none" strike="noStrike" cap="none" dirty="0">
                <a:solidFill>
                  <a:srgbClr val="3BBEBE"/>
                </a:solidFill>
                <a:latin typeface="Trebuchet MS"/>
                <a:ea typeface="Trebuchet MS"/>
                <a:cs typeface="Trebuchet MS"/>
                <a:sym typeface="Trebuchet MS"/>
              </a:endParaRPr>
            </a:p>
          </p:txBody>
        </p:sp>
      </p:grpSp>
      <p:grpSp>
        <p:nvGrpSpPr>
          <p:cNvPr id="128" name="Google Shape;128;p14"/>
          <p:cNvGrpSpPr/>
          <p:nvPr/>
        </p:nvGrpSpPr>
        <p:grpSpPr>
          <a:xfrm>
            <a:off x="1145018" y="4657849"/>
            <a:ext cx="1820714" cy="1103414"/>
            <a:chOff x="2183877" y="3764722"/>
            <a:chExt cx="1820714" cy="1103414"/>
          </a:xfrm>
        </p:grpSpPr>
        <p:grpSp>
          <p:nvGrpSpPr>
            <p:cNvPr id="129" name="Google Shape;129;p14"/>
            <p:cNvGrpSpPr/>
            <p:nvPr/>
          </p:nvGrpSpPr>
          <p:grpSpPr>
            <a:xfrm>
              <a:off x="2183877" y="3764722"/>
              <a:ext cx="1801784" cy="1079246"/>
              <a:chOff x="2273069" y="2614374"/>
              <a:chExt cx="1801784" cy="1079246"/>
            </a:xfrm>
          </p:grpSpPr>
          <p:sp>
            <p:nvSpPr>
              <p:cNvPr id="130" name="Google Shape;130;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31" name="Google Shape;131;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9C5D7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32" name="Google Shape;132;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5</a:t>
              </a:r>
              <a:endParaRPr sz="1400" b="0" i="0" u="none" strike="noStrike" cap="none">
                <a:solidFill>
                  <a:srgbClr val="000000"/>
                </a:solidFill>
                <a:latin typeface="Trebuchet MS"/>
                <a:ea typeface="Trebuchet MS"/>
                <a:cs typeface="Trebuchet MS"/>
                <a:sym typeface="Trebuchet MS"/>
              </a:endParaRPr>
            </a:p>
          </p:txBody>
        </p:sp>
        <p:sp>
          <p:nvSpPr>
            <p:cNvPr id="135" name="Google Shape;135;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solidFill>
                    <a:srgbClr val="9C5D71"/>
                  </a:solidFill>
                  <a:latin typeface="Trebuchet MS"/>
                  <a:ea typeface="Trebuchet MS"/>
                  <a:cs typeface="Trebuchet MS"/>
                  <a:sym typeface="Trebuchet MS"/>
                </a:rPr>
                <a:t>Benefits of </a:t>
              </a:r>
              <a:r>
                <a:rPr lang="en-US" sz="1600" b="1" dirty="0" err="1">
                  <a:solidFill>
                    <a:srgbClr val="9C5D71"/>
                  </a:solidFill>
                  <a:latin typeface="Trebuchet MS"/>
                  <a:ea typeface="Trebuchet MS"/>
                  <a:cs typeface="Trebuchet MS"/>
                  <a:sym typeface="Trebuchet MS"/>
                </a:rPr>
                <a:t>Topdown</a:t>
              </a:r>
              <a:r>
                <a:rPr lang="en-US" sz="1600" b="1" dirty="0">
                  <a:solidFill>
                    <a:srgbClr val="9C5D71"/>
                  </a:solidFill>
                  <a:latin typeface="Trebuchet MS"/>
                  <a:ea typeface="Trebuchet MS"/>
                  <a:cs typeface="Trebuchet MS"/>
                  <a:sym typeface="Trebuchet MS"/>
                </a:rPr>
                <a:t> approach</a:t>
              </a:r>
              <a:endParaRPr sz="1400" b="0" i="0" u="none" strike="noStrike" cap="none" dirty="0">
                <a:solidFill>
                  <a:srgbClr val="9C5D71"/>
                </a:solidFill>
                <a:latin typeface="Trebuchet MS"/>
                <a:ea typeface="Trebuchet MS"/>
                <a:cs typeface="Trebuchet MS"/>
                <a:sym typeface="Trebuchet MS"/>
              </a:endParaRPr>
            </a:p>
          </p:txBody>
        </p:sp>
      </p:grpSp>
      <p:grpSp>
        <p:nvGrpSpPr>
          <p:cNvPr id="136" name="Google Shape;136;p14"/>
          <p:cNvGrpSpPr/>
          <p:nvPr/>
        </p:nvGrpSpPr>
        <p:grpSpPr>
          <a:xfrm>
            <a:off x="3092352" y="4657849"/>
            <a:ext cx="1820714" cy="1103414"/>
            <a:chOff x="2183877" y="3764722"/>
            <a:chExt cx="1820714" cy="1103414"/>
          </a:xfrm>
        </p:grpSpPr>
        <p:grpSp>
          <p:nvGrpSpPr>
            <p:cNvPr id="137" name="Google Shape;137;p14"/>
            <p:cNvGrpSpPr/>
            <p:nvPr/>
          </p:nvGrpSpPr>
          <p:grpSpPr>
            <a:xfrm>
              <a:off x="2183877" y="3764722"/>
              <a:ext cx="1801784" cy="1079246"/>
              <a:chOff x="2273069" y="2614374"/>
              <a:chExt cx="1801784" cy="1079246"/>
            </a:xfrm>
          </p:grpSpPr>
          <p:sp>
            <p:nvSpPr>
              <p:cNvPr id="138" name="Google Shape;138;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39" name="Google Shape;139;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D8717B"/>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40" name="Google Shape;140;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6</a:t>
              </a:r>
              <a:endParaRPr sz="1400" b="0" i="0" u="none" strike="noStrike" cap="none">
                <a:solidFill>
                  <a:srgbClr val="000000"/>
                </a:solidFill>
                <a:latin typeface="Trebuchet MS"/>
                <a:ea typeface="Trebuchet MS"/>
                <a:cs typeface="Trebuchet MS"/>
                <a:sym typeface="Trebuchet MS"/>
              </a:endParaRPr>
            </a:p>
          </p:txBody>
        </p:sp>
        <p:sp>
          <p:nvSpPr>
            <p:cNvPr id="143" name="Google Shape;143;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D8717B"/>
                  </a:solidFill>
                  <a:latin typeface="Trebuchet MS"/>
                  <a:ea typeface="Trebuchet MS"/>
                  <a:cs typeface="Trebuchet MS"/>
                  <a:sym typeface="Trebuchet MS"/>
                </a:rPr>
                <a:t>How to apply </a:t>
              </a:r>
              <a:r>
                <a:rPr lang="en-US" sz="1600" b="1" i="0" u="none" strike="noStrike" cap="none" dirty="0" err="1">
                  <a:solidFill>
                    <a:srgbClr val="D8717B"/>
                  </a:solidFill>
                  <a:latin typeface="Trebuchet MS"/>
                  <a:ea typeface="Trebuchet MS"/>
                  <a:cs typeface="Trebuchet MS"/>
                  <a:sym typeface="Trebuchet MS"/>
                </a:rPr>
                <a:t>Topdown</a:t>
              </a:r>
              <a:r>
                <a:rPr lang="en-US" sz="1600" b="1" i="0" u="none" strike="noStrike" cap="none" dirty="0">
                  <a:solidFill>
                    <a:srgbClr val="D8717B"/>
                  </a:solidFill>
                  <a:latin typeface="Trebuchet MS"/>
                  <a:ea typeface="Trebuchet MS"/>
                  <a:cs typeface="Trebuchet MS"/>
                  <a:sym typeface="Trebuchet MS"/>
                </a:rPr>
                <a:t> approach on programming</a:t>
              </a:r>
              <a:endParaRPr sz="1400" b="0" i="0" u="none" strike="noStrike" cap="none" dirty="0">
                <a:solidFill>
                  <a:srgbClr val="D8717B"/>
                </a:solidFill>
                <a:latin typeface="Trebuchet MS"/>
                <a:ea typeface="Trebuchet MS"/>
                <a:cs typeface="Trebuchet MS"/>
                <a:sym typeface="Trebuchet M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BDBDB"/>
        </a:solidFill>
        <a:effectLst/>
      </p:bgPr>
    </p:bg>
    <p:spTree>
      <p:nvGrpSpPr>
        <p:cNvPr id="1" name="Shape 93"/>
        <p:cNvGrpSpPr/>
        <p:nvPr/>
      </p:nvGrpSpPr>
      <p:grpSpPr>
        <a:xfrm>
          <a:off x="0" y="0"/>
          <a:ext cx="0" cy="0"/>
          <a:chOff x="0" y="0"/>
          <a:chExt cx="0" cy="0"/>
        </a:xfrm>
      </p:grpSpPr>
      <p:sp>
        <p:nvSpPr>
          <p:cNvPr id="94" name="Google Shape;94;p14"/>
          <p:cNvSpPr txBox="1"/>
          <p:nvPr/>
        </p:nvSpPr>
        <p:spPr>
          <a:xfrm>
            <a:off x="6289528" y="1761806"/>
            <a:ext cx="4896526" cy="291652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1" i="0" u="none" strike="noStrike" cap="none" dirty="0">
                <a:solidFill>
                  <a:srgbClr val="3F3F3F"/>
                </a:solidFill>
                <a:latin typeface="Trebuchet MS"/>
                <a:ea typeface="Trebuchet MS"/>
                <a:cs typeface="Trebuchet MS"/>
                <a:sym typeface="Trebuchet MS"/>
              </a:rPr>
              <a:t>Learn &amp; How to learn fast </a:t>
            </a:r>
            <a:endParaRPr sz="2000" b="0" i="0" u="none" strike="noStrike" cap="none" dirty="0">
              <a:solidFill>
                <a:srgbClr val="000000"/>
              </a:solidFill>
              <a:latin typeface="Trebuchet MS"/>
              <a:ea typeface="Trebuchet MS"/>
              <a:cs typeface="Trebuchet MS"/>
              <a:sym typeface="Trebuchet MS"/>
            </a:endParaRPr>
          </a:p>
        </p:txBody>
      </p:sp>
      <p:grpSp>
        <p:nvGrpSpPr>
          <p:cNvPr id="95" name="Google Shape;95;p14"/>
          <p:cNvGrpSpPr/>
          <p:nvPr/>
        </p:nvGrpSpPr>
        <p:grpSpPr>
          <a:xfrm>
            <a:off x="1145018" y="2202922"/>
            <a:ext cx="1820714" cy="1103414"/>
            <a:chOff x="2183877" y="3764722"/>
            <a:chExt cx="1820714" cy="1103414"/>
          </a:xfrm>
        </p:grpSpPr>
        <p:grpSp>
          <p:nvGrpSpPr>
            <p:cNvPr id="96" name="Google Shape;96;p14"/>
            <p:cNvGrpSpPr/>
            <p:nvPr/>
          </p:nvGrpSpPr>
          <p:grpSpPr>
            <a:xfrm>
              <a:off x="2183877" y="3764722"/>
              <a:ext cx="1801784" cy="1079246"/>
              <a:chOff x="2273069" y="2614374"/>
              <a:chExt cx="1801784" cy="1079246"/>
            </a:xfrm>
          </p:grpSpPr>
          <p:sp>
            <p:nvSpPr>
              <p:cNvPr id="97" name="Google Shape;97;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98" name="Google Shape;98;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99" name="Google Shape;99;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1</a:t>
              </a:r>
              <a:endParaRPr sz="1400" b="0" i="0" u="none" strike="noStrike" cap="none">
                <a:solidFill>
                  <a:srgbClr val="000000"/>
                </a:solidFill>
                <a:latin typeface="Trebuchet MS"/>
                <a:ea typeface="Trebuchet MS"/>
                <a:cs typeface="Trebuchet MS"/>
                <a:sym typeface="Trebuchet MS"/>
              </a:endParaRPr>
            </a:p>
          </p:txBody>
        </p:sp>
        <p:sp>
          <p:nvSpPr>
            <p:cNvPr id="102" name="Google Shape;102;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25245"/>
                  </a:solidFill>
                  <a:latin typeface="Trebuchet MS"/>
                  <a:ea typeface="Trebuchet MS"/>
                  <a:cs typeface="Trebuchet MS"/>
                  <a:sym typeface="Trebuchet MS"/>
                </a:rPr>
                <a:t>What is Learn ? </a:t>
              </a:r>
              <a:endParaRPr sz="1400" b="0" i="0" u="none" strike="noStrike" cap="none" dirty="0">
                <a:solidFill>
                  <a:srgbClr val="000000"/>
                </a:solidFill>
                <a:latin typeface="Trebuchet MS"/>
                <a:ea typeface="Trebuchet MS"/>
                <a:cs typeface="Trebuchet MS"/>
                <a:sym typeface="Trebuchet MS"/>
              </a:endParaRPr>
            </a:p>
          </p:txBody>
        </p:sp>
      </p:grpSp>
      <p:grpSp>
        <p:nvGrpSpPr>
          <p:cNvPr id="104" name="Google Shape;104;p14"/>
          <p:cNvGrpSpPr/>
          <p:nvPr/>
        </p:nvGrpSpPr>
        <p:grpSpPr>
          <a:xfrm>
            <a:off x="3092352" y="2202922"/>
            <a:ext cx="1820714" cy="1103414"/>
            <a:chOff x="2183877" y="3764722"/>
            <a:chExt cx="1820714" cy="1103414"/>
          </a:xfrm>
        </p:grpSpPr>
        <p:grpSp>
          <p:nvGrpSpPr>
            <p:cNvPr id="105" name="Google Shape;105;p14"/>
            <p:cNvGrpSpPr/>
            <p:nvPr/>
          </p:nvGrpSpPr>
          <p:grpSpPr>
            <a:xfrm>
              <a:off x="2183877" y="3764722"/>
              <a:ext cx="1801784" cy="1079246"/>
              <a:chOff x="2273069" y="2614374"/>
              <a:chExt cx="1801784" cy="1079246"/>
            </a:xfrm>
          </p:grpSpPr>
          <p:sp>
            <p:nvSpPr>
              <p:cNvPr id="106" name="Google Shape;106;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 name="Google Shape;107;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08" name="Google Shape;108;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2</a:t>
              </a:r>
              <a:endParaRPr sz="1400" b="0" i="0" u="none" strike="noStrike" cap="none">
                <a:solidFill>
                  <a:srgbClr val="000000"/>
                </a:solidFill>
                <a:latin typeface="Trebuchet MS"/>
                <a:ea typeface="Trebuchet MS"/>
                <a:cs typeface="Trebuchet MS"/>
                <a:sym typeface="Trebuchet MS"/>
              </a:endParaRPr>
            </a:p>
          </p:txBody>
        </p:sp>
        <p:sp>
          <p:nvSpPr>
            <p:cNvPr id="111" name="Google Shape;111;p14"/>
            <p:cNvSpPr txBox="1"/>
            <p:nvPr/>
          </p:nvSpPr>
          <p:spPr>
            <a:xfrm>
              <a:off x="2183879" y="3827819"/>
              <a:ext cx="1591789" cy="9142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FA956"/>
                  </a:solidFill>
                  <a:latin typeface="Trebuchet MS"/>
                  <a:ea typeface="Trebuchet MS"/>
                  <a:cs typeface="Trebuchet MS"/>
                  <a:sym typeface="Trebuchet MS"/>
                </a:rPr>
                <a:t>Why we need to learn fast ?</a:t>
              </a:r>
            </a:p>
            <a:p>
              <a:pPr marL="0" marR="0" lvl="0" indent="0" algn="l" rtl="0">
                <a:lnSpc>
                  <a:spcPct val="100000"/>
                </a:lnSpc>
                <a:spcBef>
                  <a:spcPts val="0"/>
                </a:spcBef>
                <a:spcAft>
                  <a:spcPts val="0"/>
                </a:spcAft>
                <a:buClr>
                  <a:srgbClr val="000000"/>
                </a:buClr>
                <a:buSzPts val="1600"/>
                <a:buFont typeface="Arial"/>
                <a:buNone/>
              </a:pPr>
              <a:endParaRPr sz="1400" b="0" i="0" u="none" strike="noStrike" cap="none" dirty="0">
                <a:solidFill>
                  <a:srgbClr val="FFA956"/>
                </a:solidFill>
                <a:latin typeface="Trebuchet MS"/>
                <a:ea typeface="Trebuchet MS"/>
                <a:cs typeface="Trebuchet MS"/>
                <a:sym typeface="Trebuchet MS"/>
              </a:endParaRPr>
            </a:p>
          </p:txBody>
        </p:sp>
      </p:grpSp>
      <p:grpSp>
        <p:nvGrpSpPr>
          <p:cNvPr id="112" name="Google Shape;112;p14"/>
          <p:cNvGrpSpPr/>
          <p:nvPr/>
        </p:nvGrpSpPr>
        <p:grpSpPr>
          <a:xfrm>
            <a:off x="1145018" y="3422122"/>
            <a:ext cx="1820714" cy="1103414"/>
            <a:chOff x="2183877" y="3764722"/>
            <a:chExt cx="1820714" cy="1103414"/>
          </a:xfrm>
        </p:grpSpPr>
        <p:grpSp>
          <p:nvGrpSpPr>
            <p:cNvPr id="113" name="Google Shape;113;p14"/>
            <p:cNvGrpSpPr/>
            <p:nvPr/>
          </p:nvGrpSpPr>
          <p:grpSpPr>
            <a:xfrm>
              <a:off x="2183877" y="3764722"/>
              <a:ext cx="1801784" cy="1079246"/>
              <a:chOff x="2273069" y="2614374"/>
              <a:chExt cx="1801784" cy="1079246"/>
            </a:xfrm>
          </p:grpSpPr>
          <p:sp>
            <p:nvSpPr>
              <p:cNvPr id="114" name="Google Shape;114;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15" name="Google Shape;115;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16" name="Google Shape;116;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Trebuchet MS"/>
                  <a:ea typeface="Trebuchet MS"/>
                  <a:cs typeface="Trebuchet MS"/>
                  <a:sym typeface="Trebuchet MS"/>
                </a:rPr>
                <a:t>3</a:t>
              </a:r>
              <a:endParaRPr sz="1400" b="0" i="0" u="none" strike="noStrike" cap="none" dirty="0">
                <a:solidFill>
                  <a:srgbClr val="000000"/>
                </a:solidFill>
                <a:latin typeface="Trebuchet MS"/>
                <a:ea typeface="Trebuchet MS"/>
                <a:cs typeface="Trebuchet MS"/>
                <a:sym typeface="Trebuchet MS"/>
              </a:endParaRPr>
            </a:p>
          </p:txBody>
        </p:sp>
        <p:sp>
          <p:nvSpPr>
            <p:cNvPr id="119" name="Google Shape;119;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695E78"/>
                  </a:solidFill>
                  <a:latin typeface="Trebuchet MS"/>
                  <a:ea typeface="Trebuchet MS"/>
                  <a:cs typeface="Trebuchet MS"/>
                  <a:sym typeface="Trebuchet MS"/>
                </a:rPr>
                <a:t>How to learn fast </a:t>
              </a:r>
              <a:endParaRPr lang="en-US" sz="1600" b="1" i="0" u="none" strike="noStrike" cap="none" dirty="0">
                <a:solidFill>
                  <a:srgbClr val="FFA956"/>
                </a:solidFill>
                <a:latin typeface="Trebuchet MS"/>
                <a:ea typeface="Trebuchet MS"/>
                <a:cs typeface="Trebuchet MS"/>
                <a:sym typeface="Trebuchet MS"/>
              </a:endParaRPr>
            </a:p>
          </p:txBody>
        </p:sp>
      </p:grpSp>
      <p:grpSp>
        <p:nvGrpSpPr>
          <p:cNvPr id="120" name="Google Shape;120;p14"/>
          <p:cNvGrpSpPr/>
          <p:nvPr/>
        </p:nvGrpSpPr>
        <p:grpSpPr>
          <a:xfrm>
            <a:off x="3092352" y="3422122"/>
            <a:ext cx="1820714" cy="1103414"/>
            <a:chOff x="2183877" y="3764722"/>
            <a:chExt cx="1820714" cy="1103414"/>
          </a:xfrm>
        </p:grpSpPr>
        <p:grpSp>
          <p:nvGrpSpPr>
            <p:cNvPr id="121" name="Google Shape;121;p14"/>
            <p:cNvGrpSpPr/>
            <p:nvPr/>
          </p:nvGrpSpPr>
          <p:grpSpPr>
            <a:xfrm>
              <a:off x="2183877" y="3764722"/>
              <a:ext cx="1801784" cy="1079246"/>
              <a:chOff x="2273069" y="2614374"/>
              <a:chExt cx="1801784" cy="1079246"/>
            </a:xfrm>
          </p:grpSpPr>
          <p:sp>
            <p:nvSpPr>
              <p:cNvPr id="122" name="Google Shape;122;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23" name="Google Shape;123;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24" name="Google Shape;124;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4</a:t>
              </a:r>
              <a:endParaRPr sz="1400" b="0" i="0" u="none" strike="noStrike" cap="none">
                <a:solidFill>
                  <a:srgbClr val="000000"/>
                </a:solidFill>
                <a:latin typeface="Trebuchet MS"/>
                <a:ea typeface="Trebuchet MS"/>
                <a:cs typeface="Trebuchet MS"/>
                <a:sym typeface="Trebuchet MS"/>
              </a:endParaRPr>
            </a:p>
          </p:txBody>
        </p:sp>
        <p:sp>
          <p:nvSpPr>
            <p:cNvPr id="127" name="Google Shape;127;p14"/>
            <p:cNvSpPr txBox="1"/>
            <p:nvPr/>
          </p:nvSpPr>
          <p:spPr>
            <a:xfrm>
              <a:off x="2183879" y="3827819"/>
              <a:ext cx="1654285" cy="8677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3BBEBE"/>
                  </a:solidFill>
                  <a:latin typeface="Trebuchet MS"/>
                  <a:ea typeface="Trebuchet MS"/>
                  <a:cs typeface="Trebuchet MS"/>
                  <a:sym typeface="Trebuchet MS"/>
                </a:rPr>
                <a:t>Things should avoid During learning</a:t>
              </a:r>
              <a:endParaRPr lang="en-US" sz="1400" b="0" i="0" u="none" strike="noStrike" cap="none" dirty="0">
                <a:solidFill>
                  <a:srgbClr val="3BBEBE"/>
                </a:solidFill>
                <a:latin typeface="Trebuchet MS"/>
                <a:ea typeface="Trebuchet MS"/>
                <a:cs typeface="Trebuchet MS"/>
                <a:sym typeface="Trebuchet MS"/>
              </a:endParaRPr>
            </a:p>
          </p:txBody>
        </p:sp>
      </p:grpSp>
      <p:grpSp>
        <p:nvGrpSpPr>
          <p:cNvPr id="128" name="Google Shape;128;p14"/>
          <p:cNvGrpSpPr/>
          <p:nvPr/>
        </p:nvGrpSpPr>
        <p:grpSpPr>
          <a:xfrm>
            <a:off x="1145018" y="4657849"/>
            <a:ext cx="1820714" cy="1103414"/>
            <a:chOff x="2183877" y="3764722"/>
            <a:chExt cx="1820714" cy="1103414"/>
          </a:xfrm>
        </p:grpSpPr>
        <p:grpSp>
          <p:nvGrpSpPr>
            <p:cNvPr id="129" name="Google Shape;129;p14"/>
            <p:cNvGrpSpPr/>
            <p:nvPr/>
          </p:nvGrpSpPr>
          <p:grpSpPr>
            <a:xfrm>
              <a:off x="2183877" y="3764722"/>
              <a:ext cx="1801784" cy="1079246"/>
              <a:chOff x="2273069" y="2614374"/>
              <a:chExt cx="1801784" cy="1079246"/>
            </a:xfrm>
          </p:grpSpPr>
          <p:sp>
            <p:nvSpPr>
              <p:cNvPr id="130" name="Google Shape;130;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31" name="Google Shape;131;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9C5D7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32" name="Google Shape;132;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5</a:t>
              </a:r>
              <a:endParaRPr sz="1400" b="0" i="0" u="none" strike="noStrike" cap="none">
                <a:solidFill>
                  <a:srgbClr val="000000"/>
                </a:solidFill>
                <a:latin typeface="Trebuchet MS"/>
                <a:ea typeface="Trebuchet MS"/>
                <a:cs typeface="Trebuchet MS"/>
                <a:sym typeface="Trebuchet MS"/>
              </a:endParaRPr>
            </a:p>
          </p:txBody>
        </p:sp>
        <p:sp>
          <p:nvSpPr>
            <p:cNvPr id="135" name="Google Shape;135;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solidFill>
                    <a:srgbClr val="9C5D71"/>
                  </a:solidFill>
                  <a:latin typeface="Trebuchet MS"/>
                  <a:ea typeface="Trebuchet MS"/>
                  <a:cs typeface="Trebuchet MS"/>
                  <a:sym typeface="Trebuchet MS"/>
                </a:rPr>
                <a:t>Resource for learning </a:t>
              </a:r>
              <a:endParaRPr sz="1400" b="0" i="0" u="none" strike="noStrike" cap="none" dirty="0">
                <a:solidFill>
                  <a:srgbClr val="9C5D71"/>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680407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163880" y="1255412"/>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3F3F3F"/>
                </a:solidFill>
                <a:latin typeface="Trebuchet MS"/>
                <a:ea typeface="Trebuchet MS"/>
                <a:cs typeface="Trebuchet MS"/>
                <a:sym typeface="Trebuchet MS"/>
              </a:rPr>
              <a:t>What is Learn ? </a:t>
            </a:r>
            <a:endParaRPr sz="1400" b="0" i="0" u="none" strike="noStrike" cap="none" dirty="0">
              <a:solidFill>
                <a:srgbClr val="000000"/>
              </a:solidFill>
              <a:latin typeface="Trebuchet MS"/>
              <a:ea typeface="Trebuchet MS"/>
              <a:cs typeface="Trebuchet MS"/>
              <a:sym typeface="Trebuchet MS"/>
            </a:endParaRPr>
          </a:p>
        </p:txBody>
      </p:sp>
      <p:sp>
        <p:nvSpPr>
          <p:cNvPr id="201" name="Google Shape;201;p16"/>
          <p:cNvSpPr txBox="1"/>
          <p:nvPr/>
        </p:nvSpPr>
        <p:spPr>
          <a:xfrm>
            <a:off x="1163879" y="2989986"/>
            <a:ext cx="4368241" cy="1710029"/>
          </a:xfrm>
          <a:prstGeom prst="rect">
            <a:avLst/>
          </a:prstGeom>
          <a:noFill/>
          <a:ln>
            <a:noFill/>
          </a:ln>
        </p:spPr>
        <p:txBody>
          <a:bodyPr spcFirstLastPara="1" wrap="square" lIns="91425" tIns="45700" rIns="91425" bIns="45700" anchor="t" anchorCtr="0">
            <a:noAutofit/>
          </a:bodyPr>
          <a:lstStyle/>
          <a:p>
            <a:r>
              <a:rPr lang="en-US" sz="1800" dirty="0">
                <a:solidFill>
                  <a:srgbClr val="DE4F45"/>
                </a:solidFill>
                <a:latin typeface="Trebuchet MS" panose="020B0603020202020204" pitchFamily="34" charset="0"/>
              </a:rPr>
              <a:t>The overarching process of acquiring knowledge and skills , while studying is a deliberate and structured activity within the learn process </a:t>
            </a: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sp>
        <p:nvSpPr>
          <p:cNvPr id="206" name="Google Shape;206;p16"/>
          <p:cNvSpPr/>
          <p:nvPr/>
        </p:nvSpPr>
        <p:spPr>
          <a:xfrm>
            <a:off x="5884638" y="2170706"/>
            <a:ext cx="4697249" cy="2682380"/>
          </a:xfrm>
          <a:prstGeom prst="roundRect">
            <a:avLst>
              <a:gd name="adj" fmla="val 2818"/>
            </a:avLst>
          </a:prstGeom>
          <a:noFill/>
          <a:ln w="95250" cap="flat" cmpd="sng">
            <a:solidFill>
              <a:srgbClr val="F25245"/>
            </a:solidFill>
            <a:prstDash val="solid"/>
            <a:round/>
            <a:headEnd type="none" w="sm" len="sm"/>
            <a:tailEnd type="none" w="sm" len="sm"/>
          </a:ln>
          <a:effectLst>
            <a:outerShdw blurRad="762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1028" name="Picture 4" descr="person writing on brown wooden table near white ceramic mug">
            <a:extLst>
              <a:ext uri="{FF2B5EF4-FFF2-40B4-BE49-F238E27FC236}">
                <a16:creationId xmlns:a16="http://schemas.microsoft.com/office/drawing/2014/main" id="{B546F2E6-A509-7B9F-54FD-09E3AC68C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5" y="2238375"/>
            <a:ext cx="4561702" cy="2548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2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E7754C-9504-27CA-D250-6FF97AE75FF2}"/>
              </a:ext>
            </a:extLst>
          </p:cNvPr>
          <p:cNvSpPr txBox="1"/>
          <p:nvPr/>
        </p:nvSpPr>
        <p:spPr>
          <a:xfrm>
            <a:off x="696912" y="856230"/>
            <a:ext cx="5943427" cy="615553"/>
          </a:xfrm>
          <a:prstGeom prst="rect">
            <a:avLst/>
          </a:prstGeom>
          <a:noFill/>
        </p:spPr>
        <p:txBody>
          <a:bodyPr wrap="square" rtlCol="0">
            <a:spAutoFit/>
          </a:bodyPr>
          <a:lstStyle/>
          <a:p>
            <a:r>
              <a:rPr lang="en-US" sz="3400" b="1" dirty="0">
                <a:solidFill>
                  <a:srgbClr val="DE4F45"/>
                </a:solidFill>
              </a:rPr>
              <a:t>Why we need to learn fast ? </a:t>
            </a:r>
          </a:p>
        </p:txBody>
      </p:sp>
      <p:pic>
        <p:nvPicPr>
          <p:cNvPr id="2050" name="Picture 2" descr="person writing on white paper">
            <a:extLst>
              <a:ext uri="{FF2B5EF4-FFF2-40B4-BE49-F238E27FC236}">
                <a16:creationId xmlns:a16="http://schemas.microsoft.com/office/drawing/2014/main" id="{A9F87C9A-84C8-B749-490A-0A9815D5A1D2}"/>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12893" b="12893"/>
          <a:stretch>
            <a:fillRect/>
          </a:stretch>
        </p:blipFill>
        <p:spPr bwMode="auto">
          <a:xfrm>
            <a:off x="6600825" y="703263"/>
            <a:ext cx="4894263" cy="5448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D33DB5-B233-BD8A-3182-27ED7A6A2114}"/>
              </a:ext>
            </a:extLst>
          </p:cNvPr>
          <p:cNvSpPr txBox="1"/>
          <p:nvPr/>
        </p:nvSpPr>
        <p:spPr>
          <a:xfrm>
            <a:off x="1800225" y="2505075"/>
            <a:ext cx="2820003" cy="2585323"/>
          </a:xfrm>
          <a:prstGeom prst="rect">
            <a:avLst/>
          </a:prstGeom>
          <a:noFill/>
        </p:spPr>
        <p:txBody>
          <a:bodyPr wrap="none" rtlCol="0">
            <a:spAutoFit/>
          </a:bodyPr>
          <a:lstStyle/>
          <a:p>
            <a:pPr marL="285750" indent="-285750">
              <a:buFont typeface="Arial" panose="020B0604020202020204" pitchFamily="34" charset="0"/>
              <a:buChar char="•"/>
            </a:pPr>
            <a:r>
              <a:rPr lang="en-US" sz="1800" dirty="0"/>
              <a:t>Changing Environment</a:t>
            </a:r>
          </a:p>
          <a:p>
            <a:endParaRPr lang="en-US" sz="1800" dirty="0"/>
          </a:p>
          <a:p>
            <a:pPr marL="285750" indent="-285750">
              <a:buFont typeface="Arial" panose="020B0604020202020204" pitchFamily="34" charset="0"/>
              <a:buChar char="•"/>
            </a:pPr>
            <a:r>
              <a:rPr lang="en-US" sz="1800" dirty="0"/>
              <a:t>Project Deadlines</a:t>
            </a:r>
          </a:p>
          <a:p>
            <a:endParaRPr lang="en-US" sz="1800" dirty="0"/>
          </a:p>
          <a:p>
            <a:pPr marL="285750" indent="-285750">
              <a:buFont typeface="Arial" panose="020B0604020202020204" pitchFamily="34" charset="0"/>
              <a:buChar char="•"/>
            </a:pPr>
            <a:r>
              <a:rPr lang="en-US" sz="1800" dirty="0"/>
              <a:t>Personal Development</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Facing problems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087694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021005" y="3006486"/>
            <a:ext cx="5265495"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000" b="1" i="0" u="none" strike="noStrike" cap="none" dirty="0">
                <a:solidFill>
                  <a:srgbClr val="3F3F3F"/>
                </a:solidFill>
                <a:latin typeface="Trebuchet MS"/>
                <a:ea typeface="Trebuchet MS"/>
                <a:cs typeface="Trebuchet MS"/>
                <a:sym typeface="Trebuchet MS"/>
              </a:rPr>
              <a:t>How to learn fast ?</a:t>
            </a:r>
            <a:endParaRPr sz="4000" b="0" i="0" u="none" strike="noStrike" cap="none" dirty="0">
              <a:solidFill>
                <a:srgbClr val="000000"/>
              </a:solidFill>
              <a:latin typeface="Trebuchet MS"/>
              <a:ea typeface="Trebuchet MS"/>
              <a:cs typeface="Trebuchet MS"/>
              <a:sym typeface="Trebuchet MS"/>
            </a:endParaRP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pic>
        <p:nvPicPr>
          <p:cNvPr id="3076" name="Picture 4" descr="people sitting near standing man">
            <a:extLst>
              <a:ext uri="{FF2B5EF4-FFF2-40B4-BE49-F238E27FC236}">
                <a16:creationId xmlns:a16="http://schemas.microsoft.com/office/drawing/2014/main" id="{28EF9B6B-C05A-7F77-9BF8-8DB144591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575" y="1428749"/>
            <a:ext cx="2622947"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669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920115" y="988116"/>
            <a:ext cx="4114800" cy="1317597"/>
          </a:xfrm>
        </p:spPr>
        <p:txBody>
          <a:bodyPr/>
          <a:lstStyle/>
          <a:p>
            <a:r>
              <a:rPr lang="en-US" dirty="0">
                <a:solidFill>
                  <a:srgbClr val="DE4F45"/>
                </a:solidFill>
              </a:rPr>
              <a:t>Sharpen the axe </a:t>
            </a:r>
          </a:p>
        </p:txBody>
      </p:sp>
      <p:pic>
        <p:nvPicPr>
          <p:cNvPr id="4104" name="Picture 8" descr="axe on tree log next to people sitting next to bonfire">
            <a:extLst>
              <a:ext uri="{FF2B5EF4-FFF2-40B4-BE49-F238E27FC236}">
                <a16:creationId xmlns:a16="http://schemas.microsoft.com/office/drawing/2014/main" id="{447F8CEF-3FBA-7740-E795-059CC82A5F35}"/>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6144" r="16144"/>
          <a:stretch>
            <a:fillRect/>
          </a:stretch>
        </p:blipFill>
        <p:spPr bwMode="auto">
          <a:xfrm>
            <a:off x="6981824" y="708473"/>
            <a:ext cx="4508671" cy="5439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DC0687-596B-F706-4D15-8CAFC6E1A782}"/>
              </a:ext>
            </a:extLst>
          </p:cNvPr>
          <p:cNvSpPr txBox="1"/>
          <p:nvPr/>
        </p:nvSpPr>
        <p:spPr>
          <a:xfrm>
            <a:off x="1123950" y="3074487"/>
            <a:ext cx="5529078" cy="1446550"/>
          </a:xfrm>
          <a:prstGeom prst="rect">
            <a:avLst/>
          </a:prstGeom>
          <a:noFill/>
        </p:spPr>
        <p:txBody>
          <a:bodyPr wrap="none" rtlCol="0">
            <a:spAutoFit/>
          </a:bodyPr>
          <a:lstStyle/>
          <a:p>
            <a:r>
              <a:rPr lang="en-US" sz="2000" i="1" dirty="0">
                <a:solidFill>
                  <a:schemeClr val="tx1"/>
                </a:solidFill>
                <a:effectLst/>
                <a:latin typeface="Söhne"/>
              </a:rPr>
              <a:t>“Give me six hours to chop down a tree, </a:t>
            </a:r>
          </a:p>
          <a:p>
            <a:r>
              <a:rPr lang="en-US" sz="2000" i="1" dirty="0">
                <a:solidFill>
                  <a:schemeClr val="tx1"/>
                </a:solidFill>
                <a:effectLst/>
                <a:latin typeface="Söhne"/>
              </a:rPr>
              <a:t>and I will spend the first four sharpening the axe.”</a:t>
            </a:r>
          </a:p>
          <a:p>
            <a:endParaRPr lang="en-US" sz="2000" b="1" dirty="0">
              <a:solidFill>
                <a:schemeClr val="tx1"/>
              </a:solidFill>
              <a:latin typeface="Söhne"/>
            </a:endParaRPr>
          </a:p>
          <a:p>
            <a:r>
              <a:rPr lang="en-US" sz="2800" b="1" i="0" dirty="0">
                <a:solidFill>
                  <a:schemeClr val="tx1"/>
                </a:solidFill>
                <a:effectLst/>
                <a:latin typeface="Söhne"/>
              </a:rPr>
              <a:t>           -Abraham Lincoln</a:t>
            </a:r>
            <a:r>
              <a:rPr lang="en-US" sz="2000" b="1" i="0" dirty="0">
                <a:solidFill>
                  <a:schemeClr val="tx1"/>
                </a:solidFill>
                <a:effectLst/>
                <a:latin typeface="Söhne"/>
              </a:rPr>
              <a:t>	</a:t>
            </a:r>
            <a:endParaRPr lang="en-US" sz="2000" b="1" dirty="0">
              <a:solidFill>
                <a:schemeClr val="tx1"/>
              </a:solidFill>
            </a:endParaRPr>
          </a:p>
        </p:txBody>
      </p:sp>
    </p:spTree>
    <p:extLst>
      <p:ext uri="{BB962C8B-B14F-4D97-AF65-F5344CB8AC3E}">
        <p14:creationId xmlns:p14="http://schemas.microsoft.com/office/powerpoint/2010/main" val="218085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5 minutes rules </a:t>
            </a:r>
          </a:p>
        </p:txBody>
      </p:sp>
      <p:sp>
        <p:nvSpPr>
          <p:cNvPr id="5" name="TextBox 4">
            <a:extLst>
              <a:ext uri="{FF2B5EF4-FFF2-40B4-BE49-F238E27FC236}">
                <a16:creationId xmlns:a16="http://schemas.microsoft.com/office/drawing/2014/main" id="{FEDC0687-596B-F706-4D15-8CAFC6E1A782}"/>
              </a:ext>
            </a:extLst>
          </p:cNvPr>
          <p:cNvSpPr txBox="1"/>
          <p:nvPr/>
        </p:nvSpPr>
        <p:spPr>
          <a:xfrm>
            <a:off x="1100522" y="2226762"/>
            <a:ext cx="4743450" cy="1323439"/>
          </a:xfrm>
          <a:prstGeom prst="rect">
            <a:avLst/>
          </a:prstGeom>
          <a:noFill/>
        </p:spPr>
        <p:txBody>
          <a:bodyPr wrap="square" rtlCol="0">
            <a:spAutoFit/>
          </a:bodyPr>
          <a:lstStyle/>
          <a:p>
            <a:r>
              <a:rPr lang="en-US" sz="1600" dirty="0">
                <a:solidFill>
                  <a:schemeClr val="tx1"/>
                </a:solidFill>
                <a:latin typeface="Söhne"/>
              </a:rPr>
              <a:t>Challenge yourself in </a:t>
            </a:r>
            <a:r>
              <a:rPr lang="en-US" sz="1600" b="1" dirty="0">
                <a:solidFill>
                  <a:srgbClr val="DE4F45"/>
                </a:solidFill>
                <a:latin typeface="Söhne"/>
              </a:rPr>
              <a:t>5 minutes </a:t>
            </a:r>
            <a:r>
              <a:rPr lang="en-US" sz="1600" dirty="0">
                <a:solidFill>
                  <a:schemeClr val="tx1"/>
                </a:solidFill>
                <a:effectLst/>
                <a:latin typeface="Söhne"/>
              </a:rPr>
              <a:t>. If, after five minutes, it’s so horrible that you have to stop, you're free to do so. Mission accomplished. Done. However, most people find that after five minutes of doing something</a:t>
            </a:r>
            <a:r>
              <a:rPr lang="en-US" sz="1600" b="1" dirty="0">
                <a:solidFill>
                  <a:srgbClr val="DE4F45"/>
                </a:solidFill>
                <a:effectLst/>
                <a:latin typeface="Söhne"/>
              </a:rPr>
              <a:t>, it’s easy to continue until the task is done</a:t>
            </a:r>
            <a:endParaRPr lang="en-US" sz="1600" b="1" dirty="0">
              <a:solidFill>
                <a:srgbClr val="DE4F45"/>
              </a:solidFill>
            </a:endParaRPr>
          </a:p>
        </p:txBody>
      </p:sp>
      <p:pic>
        <p:nvPicPr>
          <p:cNvPr id="5124" name="Picture 4" descr="white analog wall clock at 10 00">
            <a:extLst>
              <a:ext uri="{FF2B5EF4-FFF2-40B4-BE49-F238E27FC236}">
                <a16:creationId xmlns:a16="http://schemas.microsoft.com/office/drawing/2014/main" id="{873C2DC2-59DB-112D-05C0-B39285226A8A}"/>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1931" r="11931"/>
          <a:stretch>
            <a:fillRect/>
          </a:stretch>
        </p:blipFill>
        <p:spPr bwMode="auto">
          <a:xfrm>
            <a:off x="6653028" y="709042"/>
            <a:ext cx="4899196" cy="543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1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Test yourself </a:t>
            </a:r>
          </a:p>
        </p:txBody>
      </p:sp>
      <p:sp>
        <p:nvSpPr>
          <p:cNvPr id="5" name="TextBox 4">
            <a:extLst>
              <a:ext uri="{FF2B5EF4-FFF2-40B4-BE49-F238E27FC236}">
                <a16:creationId xmlns:a16="http://schemas.microsoft.com/office/drawing/2014/main" id="{FEDC0687-596B-F706-4D15-8CAFC6E1A782}"/>
              </a:ext>
            </a:extLst>
          </p:cNvPr>
          <p:cNvSpPr txBox="1"/>
          <p:nvPr/>
        </p:nvSpPr>
        <p:spPr>
          <a:xfrm>
            <a:off x="1100522" y="2226762"/>
            <a:ext cx="4743450" cy="2062103"/>
          </a:xfrm>
          <a:prstGeom prst="rect">
            <a:avLst/>
          </a:prstGeom>
          <a:noFill/>
        </p:spPr>
        <p:txBody>
          <a:bodyPr wrap="square" rtlCol="0">
            <a:spAutoFit/>
          </a:bodyPr>
          <a:lstStyle/>
          <a:p>
            <a:r>
              <a:rPr lang="en-US" sz="1600" b="0" i="0" dirty="0">
                <a:solidFill>
                  <a:schemeClr val="tx1"/>
                </a:solidFill>
                <a:effectLst/>
                <a:latin typeface="+mj-lt"/>
              </a:rPr>
              <a:t>Before progressing to </a:t>
            </a:r>
            <a:r>
              <a:rPr lang="en-US" sz="1600" b="0" i="0" dirty="0">
                <a:solidFill>
                  <a:schemeClr val="tx1"/>
                </a:solidFill>
                <a:effectLst/>
                <a:highlight>
                  <a:srgbClr val="FFFF00"/>
                </a:highlight>
                <a:latin typeface="+mj-lt"/>
              </a:rPr>
              <a:t>new concepts</a:t>
            </a:r>
            <a:r>
              <a:rPr lang="en-US" sz="1600" b="0" i="0" dirty="0">
                <a:solidFill>
                  <a:schemeClr val="tx1"/>
                </a:solidFill>
                <a:effectLst/>
                <a:latin typeface="+mj-lt"/>
              </a:rPr>
              <a:t>, it's essential to assess your understanding of the knowledge acquired</a:t>
            </a:r>
            <a:r>
              <a:rPr lang="en-US" sz="1600" b="0" i="0" dirty="0">
                <a:solidFill>
                  <a:schemeClr val="tx1"/>
                </a:solidFill>
                <a:effectLst/>
                <a:highlight>
                  <a:srgbClr val="FFFF00"/>
                </a:highlight>
                <a:latin typeface="+mj-lt"/>
              </a:rPr>
              <a:t>. Test yourself </a:t>
            </a:r>
            <a:r>
              <a:rPr lang="en-US" sz="1600" b="0" i="0" dirty="0">
                <a:solidFill>
                  <a:schemeClr val="tx1"/>
                </a:solidFill>
                <a:effectLst/>
                <a:latin typeface="+mj-lt"/>
              </a:rPr>
              <a:t>to ensure comprehension and engage in practical exercises to reinforce your learning before delving into unfamiliar material. This approach helps solidify your grasp on the subject matter and prepares you for more advanced concepts.</a:t>
            </a:r>
            <a:endParaRPr lang="en-US" sz="1600" b="1" dirty="0">
              <a:solidFill>
                <a:schemeClr val="tx1"/>
              </a:solidFill>
              <a:latin typeface="+mj-lt"/>
            </a:endParaRPr>
          </a:p>
        </p:txBody>
      </p:sp>
      <p:pic>
        <p:nvPicPr>
          <p:cNvPr id="6146" name="Picture 2" descr="white and brown composite bow">
            <a:extLst>
              <a:ext uri="{FF2B5EF4-FFF2-40B4-BE49-F238E27FC236}">
                <a16:creationId xmlns:a16="http://schemas.microsoft.com/office/drawing/2014/main" id="{CC3FCD3A-6F0D-26F5-474D-93EC138212B3}"/>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t="17209" b="1720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3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Get feedback</a:t>
            </a:r>
          </a:p>
        </p:txBody>
      </p:sp>
      <p:sp>
        <p:nvSpPr>
          <p:cNvPr id="5" name="TextBox 4">
            <a:extLst>
              <a:ext uri="{FF2B5EF4-FFF2-40B4-BE49-F238E27FC236}">
                <a16:creationId xmlns:a16="http://schemas.microsoft.com/office/drawing/2014/main" id="{FEDC0687-596B-F706-4D15-8CAFC6E1A782}"/>
              </a:ext>
            </a:extLst>
          </p:cNvPr>
          <p:cNvSpPr txBox="1"/>
          <p:nvPr/>
        </p:nvSpPr>
        <p:spPr>
          <a:xfrm>
            <a:off x="862965" y="2224674"/>
            <a:ext cx="4743450" cy="1569660"/>
          </a:xfrm>
          <a:prstGeom prst="rect">
            <a:avLst/>
          </a:prstGeom>
          <a:noFill/>
        </p:spPr>
        <p:txBody>
          <a:bodyPr wrap="square" rtlCol="0">
            <a:spAutoFit/>
          </a:bodyPr>
          <a:lstStyle/>
          <a:p>
            <a:r>
              <a:rPr lang="en-US" sz="1600" dirty="0">
                <a:solidFill>
                  <a:schemeClr val="tx1"/>
                </a:solidFill>
                <a:latin typeface="+mj-lt"/>
              </a:rPr>
              <a:t>I</a:t>
            </a:r>
            <a:r>
              <a:rPr lang="en-US" sz="1600" b="0" i="0" dirty="0">
                <a:solidFill>
                  <a:schemeClr val="tx1"/>
                </a:solidFill>
                <a:effectLst/>
                <a:latin typeface="+mj-lt"/>
              </a:rPr>
              <a:t>t is advisable to approach </a:t>
            </a:r>
            <a:r>
              <a:rPr lang="en-US" sz="1600" b="1" i="0" dirty="0">
                <a:solidFill>
                  <a:srgbClr val="C00000"/>
                </a:solidFill>
                <a:effectLst/>
                <a:latin typeface="+mj-lt"/>
              </a:rPr>
              <a:t>your senpai </a:t>
            </a:r>
            <a:r>
              <a:rPr lang="en-US" sz="1600" b="0" i="0" dirty="0">
                <a:solidFill>
                  <a:schemeClr val="tx1"/>
                </a:solidFill>
                <a:effectLst/>
                <a:latin typeface="+mj-lt"/>
              </a:rPr>
              <a:t>and inquire whether your understanding of the knowledge is accurate. </a:t>
            </a:r>
            <a:r>
              <a:rPr lang="en-US" sz="1600" b="1" i="0" dirty="0">
                <a:solidFill>
                  <a:schemeClr val="tx1"/>
                </a:solidFill>
                <a:effectLst/>
                <a:highlight>
                  <a:srgbClr val="FFFF00"/>
                </a:highlight>
                <a:latin typeface="+mj-lt"/>
              </a:rPr>
              <a:t>Seek feedback</a:t>
            </a:r>
            <a:r>
              <a:rPr lang="en-US" sz="1600" b="0" i="0" dirty="0">
                <a:solidFill>
                  <a:schemeClr val="tx1"/>
                </a:solidFill>
                <a:effectLst/>
                <a:latin typeface="+mj-lt"/>
              </a:rPr>
              <a:t> from them to ensure alignment with the expected comprehension and to identify areas for improvement</a:t>
            </a:r>
            <a:endParaRPr lang="en-US" sz="1600" b="1" dirty="0">
              <a:solidFill>
                <a:schemeClr val="tx1"/>
              </a:solidFill>
              <a:latin typeface="+mj-lt"/>
            </a:endParaRPr>
          </a:p>
        </p:txBody>
      </p:sp>
      <p:pic>
        <p:nvPicPr>
          <p:cNvPr id="7172" name="Picture 4" descr="boy singing on microphone with pop filter">
            <a:extLst>
              <a:ext uri="{FF2B5EF4-FFF2-40B4-BE49-F238E27FC236}">
                <a16:creationId xmlns:a16="http://schemas.microsoft.com/office/drawing/2014/main" id="{243045D3-AACA-05A9-7349-BEB853CF09DE}"/>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6144" r="161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359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Teaching </a:t>
            </a:r>
          </a:p>
        </p:txBody>
      </p:sp>
      <p:sp>
        <p:nvSpPr>
          <p:cNvPr id="5" name="TextBox 4">
            <a:extLst>
              <a:ext uri="{FF2B5EF4-FFF2-40B4-BE49-F238E27FC236}">
                <a16:creationId xmlns:a16="http://schemas.microsoft.com/office/drawing/2014/main" id="{FEDC0687-596B-F706-4D15-8CAFC6E1A782}"/>
              </a:ext>
            </a:extLst>
          </p:cNvPr>
          <p:cNvSpPr txBox="1"/>
          <p:nvPr/>
        </p:nvSpPr>
        <p:spPr>
          <a:xfrm>
            <a:off x="862965" y="2224674"/>
            <a:ext cx="4743450" cy="1323439"/>
          </a:xfrm>
          <a:prstGeom prst="rect">
            <a:avLst/>
          </a:prstGeom>
          <a:noFill/>
        </p:spPr>
        <p:txBody>
          <a:bodyPr wrap="square" rtlCol="0">
            <a:spAutoFit/>
          </a:bodyPr>
          <a:lstStyle/>
          <a:p>
            <a:r>
              <a:rPr lang="en-US" sz="1600" i="0" dirty="0">
                <a:solidFill>
                  <a:srgbClr val="DE4F45"/>
                </a:solidFill>
                <a:effectLst/>
                <a:latin typeface="+mj-lt"/>
              </a:rPr>
              <a:t>Sharing information </a:t>
            </a:r>
            <a:r>
              <a:rPr lang="en-US" sz="1600" b="0" i="0" dirty="0">
                <a:solidFill>
                  <a:schemeClr val="tx1"/>
                </a:solidFill>
                <a:effectLst/>
                <a:latin typeface="+mj-lt"/>
              </a:rPr>
              <a:t>with others not only benefits them but also solidifies your own grasp on the subject, making the learned concepts more memorable and effectively reinforcing your own expertise</a:t>
            </a:r>
            <a:endParaRPr lang="en-US" sz="1600" b="1" dirty="0">
              <a:solidFill>
                <a:schemeClr val="tx1"/>
              </a:solidFill>
              <a:latin typeface="+mj-lt"/>
            </a:endParaRPr>
          </a:p>
        </p:txBody>
      </p:sp>
      <p:pic>
        <p:nvPicPr>
          <p:cNvPr id="8196" name="Picture 4" descr="A young happy man with Down syndrome and his tutor studying indoors at school.">
            <a:extLst>
              <a:ext uri="{FF2B5EF4-FFF2-40B4-BE49-F238E27FC236}">
                <a16:creationId xmlns:a16="http://schemas.microsoft.com/office/drawing/2014/main" id="{16D947A2-B5A9-0EC2-DF98-6D7B25A33F53}"/>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6144" r="161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61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021005" y="3006486"/>
            <a:ext cx="5265495"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000" b="1" i="0" u="none" strike="noStrike" cap="none" dirty="0">
                <a:solidFill>
                  <a:srgbClr val="3F3F3F"/>
                </a:solidFill>
                <a:latin typeface="Trebuchet MS"/>
                <a:ea typeface="Trebuchet MS"/>
                <a:cs typeface="Trebuchet MS"/>
                <a:sym typeface="Trebuchet MS"/>
              </a:rPr>
              <a:t>Things should avoid during learning </a:t>
            </a:r>
            <a:endParaRPr sz="4000" b="0" i="0" u="none" strike="noStrike" cap="none" dirty="0">
              <a:solidFill>
                <a:srgbClr val="000000"/>
              </a:solidFill>
              <a:latin typeface="Trebuchet MS"/>
              <a:ea typeface="Trebuchet MS"/>
              <a:cs typeface="Trebuchet MS"/>
              <a:sym typeface="Trebuchet MS"/>
            </a:endParaRP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pic>
        <p:nvPicPr>
          <p:cNvPr id="9224" name="Picture 8" descr="red apple fruit on four pyle books">
            <a:extLst>
              <a:ext uri="{FF2B5EF4-FFF2-40B4-BE49-F238E27FC236}">
                <a16:creationId xmlns:a16="http://schemas.microsoft.com/office/drawing/2014/main" id="{9BEED594-4306-3C49-69D0-C1795E224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250" y="1257300"/>
            <a:ext cx="4207745" cy="381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7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163880" y="1255412"/>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3F3F3F"/>
                </a:solidFill>
                <a:latin typeface="Trebuchet MS"/>
                <a:ea typeface="Trebuchet MS"/>
                <a:cs typeface="Trebuchet MS"/>
                <a:sym typeface="Trebuchet MS"/>
              </a:rPr>
              <a:t>What is </a:t>
            </a:r>
            <a:r>
              <a:rPr lang="en-US" sz="4400" b="1" i="0" u="none" strike="noStrike" cap="none" dirty="0" err="1">
                <a:solidFill>
                  <a:srgbClr val="3F3F3F"/>
                </a:solidFill>
                <a:latin typeface="Trebuchet MS"/>
                <a:ea typeface="Trebuchet MS"/>
                <a:cs typeface="Trebuchet MS"/>
                <a:sym typeface="Trebuchet MS"/>
              </a:rPr>
              <a:t>topdown</a:t>
            </a:r>
            <a:r>
              <a:rPr lang="en-US" sz="4400" b="1" i="0" u="none" strike="noStrike" cap="none" dirty="0">
                <a:solidFill>
                  <a:srgbClr val="3F3F3F"/>
                </a:solidFill>
                <a:latin typeface="Trebuchet MS"/>
                <a:ea typeface="Trebuchet MS"/>
                <a:cs typeface="Trebuchet MS"/>
                <a:sym typeface="Trebuchet MS"/>
              </a:rPr>
              <a:t> approach ?</a:t>
            </a:r>
            <a:endParaRPr sz="1400" b="0" i="0" u="none" strike="noStrike" cap="none" dirty="0">
              <a:solidFill>
                <a:srgbClr val="000000"/>
              </a:solidFill>
              <a:latin typeface="Trebuchet MS"/>
              <a:ea typeface="Trebuchet MS"/>
              <a:cs typeface="Trebuchet MS"/>
              <a:sym typeface="Trebuchet MS"/>
            </a:endParaRPr>
          </a:p>
        </p:txBody>
      </p:sp>
      <p:sp>
        <p:nvSpPr>
          <p:cNvPr id="201" name="Google Shape;201;p16"/>
          <p:cNvSpPr txBox="1"/>
          <p:nvPr/>
        </p:nvSpPr>
        <p:spPr>
          <a:xfrm>
            <a:off x="1163879" y="2989986"/>
            <a:ext cx="4368241" cy="1710029"/>
          </a:xfrm>
          <a:prstGeom prst="rect">
            <a:avLst/>
          </a:prstGeom>
          <a:noFill/>
          <a:ln>
            <a:noFill/>
          </a:ln>
        </p:spPr>
        <p:txBody>
          <a:bodyPr spcFirstLastPara="1" wrap="square" lIns="91425" tIns="45700" rIns="91425" bIns="45700" anchor="t" anchorCtr="0">
            <a:noAutofit/>
          </a:bodyPr>
          <a:lstStyle/>
          <a:p>
            <a:r>
              <a:rPr lang="en-US" sz="1800" dirty="0">
                <a:solidFill>
                  <a:srgbClr val="DE4F45"/>
                </a:solidFill>
                <a:latin typeface="Trebuchet MS" panose="020B0603020202020204" pitchFamily="34" charset="0"/>
              </a:rPr>
              <a:t>A method of analysis or decision-making that starts with the general or big picture and then moves to the specific or details. </a:t>
            </a: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sp>
        <p:nvSpPr>
          <p:cNvPr id="206" name="Google Shape;206;p16"/>
          <p:cNvSpPr/>
          <p:nvPr/>
        </p:nvSpPr>
        <p:spPr>
          <a:xfrm>
            <a:off x="5884638" y="2170706"/>
            <a:ext cx="4697249" cy="2682380"/>
          </a:xfrm>
          <a:prstGeom prst="roundRect">
            <a:avLst>
              <a:gd name="adj" fmla="val 2818"/>
            </a:avLst>
          </a:prstGeom>
          <a:noFill/>
          <a:ln w="95250" cap="flat" cmpd="sng">
            <a:solidFill>
              <a:srgbClr val="F25245"/>
            </a:solidFill>
            <a:prstDash val="solid"/>
            <a:round/>
            <a:headEnd type="none" w="sm" len="sm"/>
            <a:tailEnd type="none" w="sm" len="sm"/>
          </a:ln>
          <a:effectLst>
            <a:outerShdw blurRad="762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1038" name="Picture 14" descr="pile of stones on shore">
            <a:extLst>
              <a:ext uri="{FF2B5EF4-FFF2-40B4-BE49-F238E27FC236}">
                <a16:creationId xmlns:a16="http://schemas.microsoft.com/office/drawing/2014/main" id="{8CECC36C-DD3E-8ED5-D164-1282FBEF7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406" y="2245452"/>
            <a:ext cx="4553712" cy="2532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DC0687-596B-F706-4D15-8CAFC6E1A782}"/>
              </a:ext>
            </a:extLst>
          </p:cNvPr>
          <p:cNvSpPr txBox="1"/>
          <p:nvPr/>
        </p:nvSpPr>
        <p:spPr>
          <a:xfrm>
            <a:off x="1352550" y="2805699"/>
            <a:ext cx="4743450" cy="1631216"/>
          </a:xfrm>
          <a:prstGeom prst="rect">
            <a:avLst/>
          </a:prstGeom>
          <a:noFill/>
        </p:spPr>
        <p:txBody>
          <a:bodyPr wrap="square" rtlCol="0">
            <a:spAutoFit/>
          </a:bodyPr>
          <a:lstStyle/>
          <a:p>
            <a:pPr marL="342900" indent="-342900">
              <a:buFont typeface="Arial" panose="020B0604020202020204" pitchFamily="34" charset="0"/>
              <a:buChar char="•"/>
            </a:pPr>
            <a:r>
              <a:rPr lang="en-US" sz="2000" i="0" dirty="0">
                <a:solidFill>
                  <a:schemeClr val="tx1"/>
                </a:solidFill>
                <a:effectLst/>
                <a:latin typeface="NeverMind"/>
              </a:rPr>
              <a:t>Procrastination</a:t>
            </a:r>
          </a:p>
          <a:p>
            <a:pPr marL="342900" indent="-342900">
              <a:buFont typeface="Arial" panose="020B0604020202020204" pitchFamily="34" charset="0"/>
              <a:buChar char="•"/>
            </a:pPr>
            <a:r>
              <a:rPr lang="en-US" sz="2000" i="0" dirty="0">
                <a:solidFill>
                  <a:schemeClr val="tx1"/>
                </a:solidFill>
                <a:effectLst/>
                <a:latin typeface="NeverMind"/>
              </a:rPr>
              <a:t>Skipping Fundamentals</a:t>
            </a:r>
            <a:endParaRPr lang="en-US" sz="2000" dirty="0">
              <a:solidFill>
                <a:schemeClr val="tx1"/>
              </a:solidFill>
              <a:latin typeface="NeverMind"/>
            </a:endParaRPr>
          </a:p>
          <a:p>
            <a:pPr marL="342900" indent="-342900">
              <a:buFont typeface="Arial" panose="020B0604020202020204" pitchFamily="34" charset="0"/>
              <a:buChar char="•"/>
            </a:pPr>
            <a:r>
              <a:rPr lang="en-US" sz="2000" i="0" dirty="0">
                <a:solidFill>
                  <a:schemeClr val="tx1"/>
                </a:solidFill>
                <a:effectLst/>
                <a:latin typeface="NeverMind"/>
              </a:rPr>
              <a:t>Lack of Practice</a:t>
            </a:r>
          </a:p>
          <a:p>
            <a:pPr marL="342900" indent="-342900">
              <a:buFont typeface="Arial" panose="020B0604020202020204" pitchFamily="34" charset="0"/>
              <a:buChar char="•"/>
            </a:pPr>
            <a:r>
              <a:rPr lang="en-US" sz="2000" i="0" dirty="0">
                <a:solidFill>
                  <a:schemeClr val="tx1"/>
                </a:solidFill>
                <a:effectLst/>
                <a:latin typeface="NeverMind"/>
              </a:rPr>
              <a:t>Ignoring Health</a:t>
            </a:r>
            <a:endParaRPr lang="en-US" sz="2000" dirty="0">
              <a:solidFill>
                <a:schemeClr val="tx1"/>
              </a:solidFill>
              <a:latin typeface="NeverMind"/>
            </a:endParaRPr>
          </a:p>
          <a:p>
            <a:pPr marL="342900" indent="-342900">
              <a:buFont typeface="Arial" panose="020B0604020202020204" pitchFamily="34" charset="0"/>
              <a:buChar char="•"/>
            </a:pPr>
            <a:r>
              <a:rPr lang="en-US" sz="2000" i="0" dirty="0">
                <a:solidFill>
                  <a:schemeClr val="tx1"/>
                </a:solidFill>
                <a:effectLst/>
                <a:latin typeface="NeverMind"/>
              </a:rPr>
              <a:t>Distracted environment </a:t>
            </a:r>
            <a:endParaRPr lang="en-US" sz="1600" b="1" dirty="0">
              <a:solidFill>
                <a:schemeClr val="tx1"/>
              </a:solidFill>
              <a:latin typeface="+mj-lt"/>
            </a:endParaRPr>
          </a:p>
        </p:txBody>
      </p:sp>
      <p:pic>
        <p:nvPicPr>
          <p:cNvPr id="8196" name="Picture 4" descr="A young happy man with Down syndrome and his tutor studying indoors at school.">
            <a:extLst>
              <a:ext uri="{FF2B5EF4-FFF2-40B4-BE49-F238E27FC236}">
                <a16:creationId xmlns:a16="http://schemas.microsoft.com/office/drawing/2014/main" id="{16D947A2-B5A9-0EC2-DF98-6D7B25A33F53}"/>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6144" r="161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1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021005" y="3006486"/>
            <a:ext cx="5265495"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000" b="1" i="0" u="none" strike="noStrike" cap="none" dirty="0">
                <a:solidFill>
                  <a:srgbClr val="3F3F3F"/>
                </a:solidFill>
                <a:latin typeface="Trebuchet MS"/>
                <a:ea typeface="Trebuchet MS"/>
                <a:cs typeface="Trebuchet MS"/>
                <a:sym typeface="Trebuchet MS"/>
              </a:rPr>
              <a:t>Resource for learning </a:t>
            </a:r>
            <a:endParaRPr sz="4000" b="0" i="0" u="none" strike="noStrike" cap="none" dirty="0">
              <a:solidFill>
                <a:srgbClr val="000000"/>
              </a:solidFill>
              <a:latin typeface="Trebuchet MS"/>
              <a:ea typeface="Trebuchet MS"/>
              <a:cs typeface="Trebuchet MS"/>
              <a:sym typeface="Trebuchet MS"/>
            </a:endParaRP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pic>
        <p:nvPicPr>
          <p:cNvPr id="9224" name="Picture 8" descr="red apple fruit on four pyle books">
            <a:extLst>
              <a:ext uri="{FF2B5EF4-FFF2-40B4-BE49-F238E27FC236}">
                <a16:creationId xmlns:a16="http://schemas.microsoft.com/office/drawing/2014/main" id="{9BEED594-4306-3C49-69D0-C1795E224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250" y="1257300"/>
            <a:ext cx="4207745" cy="381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23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B6848-9370-3984-DE67-90814C9CC545}"/>
              </a:ext>
            </a:extLst>
          </p:cNvPr>
          <p:cNvSpPr txBox="1"/>
          <p:nvPr/>
        </p:nvSpPr>
        <p:spPr>
          <a:xfrm>
            <a:off x="1211329" y="3305174"/>
            <a:ext cx="4884671" cy="707886"/>
          </a:xfrm>
          <a:prstGeom prst="rect">
            <a:avLst/>
          </a:prstGeom>
          <a:noFill/>
        </p:spPr>
        <p:txBody>
          <a:bodyPr wrap="none" rtlCol="0">
            <a:spAutoFit/>
          </a:bodyPr>
          <a:lstStyle/>
          <a:p>
            <a:r>
              <a:rPr lang="en-US" sz="4000" b="1" dirty="0">
                <a:solidFill>
                  <a:srgbClr val="DE4F45"/>
                </a:solidFill>
              </a:rPr>
              <a:t>Using API chat bot </a:t>
            </a:r>
          </a:p>
        </p:txBody>
      </p:sp>
      <p:pic>
        <p:nvPicPr>
          <p:cNvPr id="10242" name="Picture 2" descr="ChatGPT - Wikipedia">
            <a:extLst>
              <a:ext uri="{FF2B5EF4-FFF2-40B4-BE49-F238E27FC236}">
                <a16:creationId xmlns:a16="http://schemas.microsoft.com/office/drawing/2014/main" id="{3190B19D-57E1-E924-3673-3B6134FC3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097101"/>
            <a:ext cx="138112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Bard Logo PNG Images With Transparent Background">
            <a:extLst>
              <a:ext uri="{FF2B5EF4-FFF2-40B4-BE49-F238E27FC236}">
                <a16:creationId xmlns:a16="http://schemas.microsoft.com/office/drawing/2014/main" id="{E0330BC9-5BBE-C833-F925-7C4F5BEC9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423" y="1258818"/>
            <a:ext cx="2365101" cy="89535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Bing is now Microsoft Bing as the search engine gets a rebrand - The Verge">
            <a:extLst>
              <a:ext uri="{FF2B5EF4-FFF2-40B4-BE49-F238E27FC236}">
                <a16:creationId xmlns:a16="http://schemas.microsoft.com/office/drawing/2014/main" id="{B51F0008-1CE9-A70A-1517-19C99D2B3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338" y="2971799"/>
            <a:ext cx="4559119"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511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B6848-9370-3984-DE67-90814C9CC545}"/>
              </a:ext>
            </a:extLst>
          </p:cNvPr>
          <p:cNvSpPr txBox="1"/>
          <p:nvPr/>
        </p:nvSpPr>
        <p:spPr>
          <a:xfrm>
            <a:off x="1033464" y="3305173"/>
            <a:ext cx="5511445" cy="707886"/>
          </a:xfrm>
          <a:prstGeom prst="rect">
            <a:avLst/>
          </a:prstGeom>
          <a:noFill/>
        </p:spPr>
        <p:txBody>
          <a:bodyPr wrap="none" rtlCol="0">
            <a:spAutoFit/>
          </a:bodyPr>
          <a:lstStyle/>
          <a:p>
            <a:r>
              <a:rPr lang="en-US" sz="4000" b="1" dirty="0">
                <a:solidFill>
                  <a:srgbClr val="DE4F45"/>
                </a:solidFill>
              </a:rPr>
              <a:t>Using </a:t>
            </a:r>
            <a:r>
              <a:rPr lang="en-US" sz="4000" b="1" dirty="0" err="1">
                <a:solidFill>
                  <a:srgbClr val="DE4F45"/>
                </a:solidFill>
              </a:rPr>
              <a:t>Mindmap</a:t>
            </a:r>
            <a:r>
              <a:rPr lang="en-US" sz="4000" b="1" dirty="0">
                <a:solidFill>
                  <a:srgbClr val="DE4F45"/>
                </a:solidFill>
              </a:rPr>
              <a:t> tools </a:t>
            </a:r>
          </a:p>
        </p:txBody>
      </p:sp>
      <p:pic>
        <p:nvPicPr>
          <p:cNvPr id="11266" name="Picture 2" descr="Xmind – Các ứng dụng của Microsoft">
            <a:extLst>
              <a:ext uri="{FF2B5EF4-FFF2-40B4-BE49-F238E27FC236}">
                <a16:creationId xmlns:a16="http://schemas.microsoft.com/office/drawing/2014/main" id="{D92FC5CB-EF95-1C74-BB96-33CCD23DF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49" y="1187413"/>
            <a:ext cx="1885951" cy="1885951"/>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ndMeister - Wikipedia">
            <a:extLst>
              <a:ext uri="{FF2B5EF4-FFF2-40B4-BE49-F238E27FC236}">
                <a16:creationId xmlns:a16="http://schemas.microsoft.com/office/drawing/2014/main" id="{69E604B2-1DD2-F079-33D1-8C1F717DB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824" y="3784636"/>
            <a:ext cx="3186112" cy="114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76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007D7-A029-E647-B612-3C6105B6BB05}"/>
              </a:ext>
            </a:extLst>
          </p:cNvPr>
          <p:cNvSpPr>
            <a:spLocks noGrp="1"/>
          </p:cNvSpPr>
          <p:nvPr>
            <p:ph type="body" idx="1"/>
          </p:nvPr>
        </p:nvSpPr>
        <p:spPr>
          <a:xfrm>
            <a:off x="731520" y="735894"/>
            <a:ext cx="6382512" cy="1317597"/>
          </a:xfrm>
        </p:spPr>
        <p:txBody>
          <a:bodyPr/>
          <a:lstStyle/>
          <a:p>
            <a:pPr algn="l"/>
            <a:r>
              <a:rPr lang="en-US" sz="3200" dirty="0">
                <a:solidFill>
                  <a:srgbClr val="DE4F45"/>
                </a:solidFill>
                <a:latin typeface="Söhne"/>
              </a:rPr>
              <a:t>Summary by </a:t>
            </a:r>
            <a:r>
              <a:rPr lang="en-US" sz="3200" dirty="0" err="1">
                <a:solidFill>
                  <a:srgbClr val="DE4F45"/>
                </a:solidFill>
                <a:latin typeface="Söhne"/>
              </a:rPr>
              <a:t>mindmap</a:t>
            </a:r>
            <a:endParaRPr lang="en-US" sz="3200" b="1" i="0" dirty="0">
              <a:solidFill>
                <a:srgbClr val="DE4F45"/>
              </a:solidFill>
              <a:effectLst/>
              <a:latin typeface="Söhne"/>
            </a:endParaRPr>
          </a:p>
          <a:p>
            <a:br>
              <a:rPr lang="en-US" sz="3200" dirty="0">
                <a:solidFill>
                  <a:srgbClr val="DE4F45"/>
                </a:solidFill>
              </a:rPr>
            </a:br>
            <a:endParaRPr lang="en-US" sz="3200" dirty="0">
              <a:solidFill>
                <a:srgbClr val="DE4F45"/>
              </a:solidFill>
            </a:endParaRPr>
          </a:p>
        </p:txBody>
      </p:sp>
      <p:pic>
        <p:nvPicPr>
          <p:cNvPr id="4" name="Picture 3">
            <a:extLst>
              <a:ext uri="{FF2B5EF4-FFF2-40B4-BE49-F238E27FC236}">
                <a16:creationId xmlns:a16="http://schemas.microsoft.com/office/drawing/2014/main" id="{9A5706AB-7CC9-CE1A-40A4-D1D7EC551B91}"/>
              </a:ext>
            </a:extLst>
          </p:cNvPr>
          <p:cNvPicPr>
            <a:picLocks noChangeAspect="1"/>
          </p:cNvPicPr>
          <p:nvPr/>
        </p:nvPicPr>
        <p:blipFill>
          <a:blip r:embed="rId2"/>
          <a:stretch>
            <a:fillRect/>
          </a:stretch>
        </p:blipFill>
        <p:spPr>
          <a:xfrm>
            <a:off x="731520" y="1635560"/>
            <a:ext cx="10517505" cy="4400273"/>
          </a:xfrm>
          <a:prstGeom prst="rect">
            <a:avLst/>
          </a:prstGeom>
        </p:spPr>
      </p:pic>
    </p:spTree>
    <p:extLst>
      <p:ext uri="{BB962C8B-B14F-4D97-AF65-F5344CB8AC3E}">
        <p14:creationId xmlns:p14="http://schemas.microsoft.com/office/powerpoint/2010/main" val="2973633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3"/>
          <p:cNvSpPr txBox="1"/>
          <p:nvPr/>
        </p:nvSpPr>
        <p:spPr>
          <a:xfrm>
            <a:off x="6306972" y="2610704"/>
            <a:ext cx="5442638" cy="123623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800"/>
              <a:buFont typeface="Arial"/>
              <a:buNone/>
            </a:pPr>
            <a:r>
              <a:rPr lang="en-US" sz="7200" b="1" dirty="0">
                <a:solidFill>
                  <a:schemeClr val="lt1"/>
                </a:solidFill>
                <a:latin typeface="Trebuchet MS"/>
                <a:ea typeface="Trebuchet MS"/>
                <a:cs typeface="Trebuchet MS"/>
                <a:sym typeface="Trebuchet MS"/>
              </a:rPr>
              <a:t>Autonomy at work </a:t>
            </a:r>
            <a:endParaRPr lang="vi-VN" sz="7200" b="0" i="0" u="none" strike="noStrike" cap="none" dirty="0">
              <a:solidFill>
                <a:srgbClr val="000000"/>
              </a:solidFill>
              <a:latin typeface="Trebuchet MS"/>
              <a:ea typeface="Trebuchet MS"/>
              <a:cs typeface="Trebuchet MS"/>
              <a:sym typeface="Trebuchet MS"/>
            </a:endParaRPr>
          </a:p>
        </p:txBody>
      </p:sp>
      <p:pic>
        <p:nvPicPr>
          <p:cNvPr id="1026" name="Picture 2" descr="person holding light bulb">
            <a:extLst>
              <a:ext uri="{FF2B5EF4-FFF2-40B4-BE49-F238E27FC236}">
                <a16:creationId xmlns:a16="http://schemas.microsoft.com/office/drawing/2014/main" id="{EB93CA07-67CD-B7B4-D8EC-E68765CB3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317" y="923318"/>
            <a:ext cx="3319272" cy="4149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8BA4D5-963D-35F8-1F23-4873FF3AE7D5}"/>
              </a:ext>
            </a:extLst>
          </p:cNvPr>
          <p:cNvSpPr txBox="1"/>
          <p:nvPr/>
        </p:nvSpPr>
        <p:spPr>
          <a:xfrm>
            <a:off x="7438739" y="5209949"/>
            <a:ext cx="3674404" cy="338554"/>
          </a:xfrm>
          <a:prstGeom prst="rect">
            <a:avLst/>
          </a:prstGeom>
          <a:noFill/>
        </p:spPr>
        <p:txBody>
          <a:bodyPr wrap="none" rtlCol="0">
            <a:spAutoFit/>
          </a:bodyPr>
          <a:lstStyle/>
          <a:p>
            <a:r>
              <a:rPr lang="vi-VN" sz="1600" b="1" dirty="0">
                <a:solidFill>
                  <a:schemeClr val="bg1">
                    <a:lumMod val="85000"/>
                  </a:schemeClr>
                </a:solidFill>
              </a:rPr>
              <a:t>Journey to your best </a:t>
            </a:r>
            <a:r>
              <a:rPr lang="en-US" sz="1600" b="1" dirty="0">
                <a:solidFill>
                  <a:schemeClr val="bg1">
                    <a:lumMod val="85000"/>
                  </a:schemeClr>
                </a:solidFill>
              </a:rPr>
              <a:t>program 2024 </a:t>
            </a:r>
          </a:p>
        </p:txBody>
      </p:sp>
    </p:spTree>
    <p:extLst>
      <p:ext uri="{BB962C8B-B14F-4D97-AF65-F5344CB8AC3E}">
        <p14:creationId xmlns:p14="http://schemas.microsoft.com/office/powerpoint/2010/main" val="181519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6289528" y="1761806"/>
            <a:ext cx="4896526" cy="291652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6000"/>
              <a:buFont typeface="Arial"/>
              <a:buNone/>
            </a:pPr>
            <a:r>
              <a:rPr lang="en-US" sz="6000" b="1" i="0" u="none" strike="noStrike" cap="none" dirty="0">
                <a:solidFill>
                  <a:srgbClr val="3F3F3F"/>
                </a:solidFill>
                <a:latin typeface="Trebuchet MS"/>
                <a:ea typeface="Trebuchet MS"/>
                <a:cs typeface="Trebuchet MS"/>
                <a:sym typeface="Trebuchet MS"/>
              </a:rPr>
              <a:t>Autonomy at work</a:t>
            </a:r>
            <a:endParaRPr sz="2000" b="0" i="0" u="none" strike="noStrike" cap="none" dirty="0">
              <a:solidFill>
                <a:srgbClr val="000000"/>
              </a:solidFill>
              <a:latin typeface="Trebuchet MS"/>
              <a:ea typeface="Trebuchet MS"/>
              <a:cs typeface="Trebuchet MS"/>
              <a:sym typeface="Trebuchet MS"/>
            </a:endParaRPr>
          </a:p>
        </p:txBody>
      </p:sp>
      <p:grpSp>
        <p:nvGrpSpPr>
          <p:cNvPr id="95" name="Google Shape;95;p14"/>
          <p:cNvGrpSpPr/>
          <p:nvPr/>
        </p:nvGrpSpPr>
        <p:grpSpPr>
          <a:xfrm>
            <a:off x="1145018" y="2751258"/>
            <a:ext cx="1820714" cy="1103414"/>
            <a:chOff x="2183877" y="3764722"/>
            <a:chExt cx="1820714" cy="1103414"/>
          </a:xfrm>
        </p:grpSpPr>
        <p:grpSp>
          <p:nvGrpSpPr>
            <p:cNvPr id="96" name="Google Shape;96;p14"/>
            <p:cNvGrpSpPr/>
            <p:nvPr/>
          </p:nvGrpSpPr>
          <p:grpSpPr>
            <a:xfrm>
              <a:off x="2183877" y="3764722"/>
              <a:ext cx="1801784" cy="1079246"/>
              <a:chOff x="2273069" y="2614374"/>
              <a:chExt cx="1801784" cy="1079246"/>
            </a:xfrm>
          </p:grpSpPr>
          <p:sp>
            <p:nvSpPr>
              <p:cNvPr id="97" name="Google Shape;97;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98" name="Google Shape;98;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99" name="Google Shape;99;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1</a:t>
              </a:r>
              <a:endParaRPr sz="1400" b="0" i="0" u="none" strike="noStrike" cap="none">
                <a:solidFill>
                  <a:srgbClr val="000000"/>
                </a:solidFill>
                <a:latin typeface="Trebuchet MS"/>
                <a:ea typeface="Trebuchet MS"/>
                <a:cs typeface="Trebuchet MS"/>
                <a:sym typeface="Trebuchet MS"/>
              </a:endParaRPr>
            </a:p>
          </p:txBody>
        </p:sp>
        <p:sp>
          <p:nvSpPr>
            <p:cNvPr id="102" name="Google Shape;102;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25245"/>
                  </a:solidFill>
                  <a:latin typeface="Trebuchet MS"/>
                  <a:ea typeface="Trebuchet MS"/>
                  <a:cs typeface="Trebuchet MS"/>
                  <a:sym typeface="Trebuchet MS"/>
                </a:rPr>
                <a:t>What is Autonomy </a:t>
              </a:r>
              <a:endParaRPr sz="1400" b="0" i="0" u="none" strike="noStrike" cap="none" dirty="0">
                <a:solidFill>
                  <a:srgbClr val="000000"/>
                </a:solidFill>
                <a:latin typeface="Trebuchet MS"/>
                <a:ea typeface="Trebuchet MS"/>
                <a:cs typeface="Trebuchet MS"/>
                <a:sym typeface="Trebuchet MS"/>
              </a:endParaRPr>
            </a:p>
          </p:txBody>
        </p:sp>
      </p:grpSp>
      <p:grpSp>
        <p:nvGrpSpPr>
          <p:cNvPr id="104" name="Google Shape;104;p14"/>
          <p:cNvGrpSpPr/>
          <p:nvPr/>
        </p:nvGrpSpPr>
        <p:grpSpPr>
          <a:xfrm>
            <a:off x="3092352" y="2751258"/>
            <a:ext cx="1820714" cy="1103414"/>
            <a:chOff x="2183877" y="3764722"/>
            <a:chExt cx="1820714" cy="1103414"/>
          </a:xfrm>
        </p:grpSpPr>
        <p:grpSp>
          <p:nvGrpSpPr>
            <p:cNvPr id="105" name="Google Shape;105;p14"/>
            <p:cNvGrpSpPr/>
            <p:nvPr/>
          </p:nvGrpSpPr>
          <p:grpSpPr>
            <a:xfrm>
              <a:off x="2183877" y="3764722"/>
              <a:ext cx="1801784" cy="1079246"/>
              <a:chOff x="2273069" y="2614374"/>
              <a:chExt cx="1801784" cy="1079246"/>
            </a:xfrm>
          </p:grpSpPr>
          <p:sp>
            <p:nvSpPr>
              <p:cNvPr id="106" name="Google Shape;106;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07" name="Google Shape;107;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08" name="Google Shape;108;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2</a:t>
              </a:r>
              <a:endParaRPr sz="1400" b="0" i="0" u="none" strike="noStrike" cap="none">
                <a:solidFill>
                  <a:srgbClr val="000000"/>
                </a:solidFill>
                <a:latin typeface="Trebuchet MS"/>
                <a:ea typeface="Trebuchet MS"/>
                <a:cs typeface="Trebuchet MS"/>
                <a:sym typeface="Trebuchet MS"/>
              </a:endParaRPr>
            </a:p>
          </p:txBody>
        </p:sp>
        <p:sp>
          <p:nvSpPr>
            <p:cNvPr id="111" name="Google Shape;111;p14"/>
            <p:cNvSpPr txBox="1"/>
            <p:nvPr/>
          </p:nvSpPr>
          <p:spPr>
            <a:xfrm>
              <a:off x="2183879" y="3827819"/>
              <a:ext cx="1591789" cy="9142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FFA956"/>
                  </a:solidFill>
                  <a:latin typeface="Trebuchet MS"/>
                  <a:ea typeface="Trebuchet MS"/>
                  <a:cs typeface="Trebuchet MS"/>
                  <a:sym typeface="Trebuchet MS"/>
                </a:rPr>
                <a:t>Autonomy vs alignment </a:t>
              </a:r>
            </a:p>
            <a:p>
              <a:pPr marL="0" marR="0" lvl="0" indent="0" algn="l" rtl="0">
                <a:lnSpc>
                  <a:spcPct val="100000"/>
                </a:lnSpc>
                <a:spcBef>
                  <a:spcPts val="0"/>
                </a:spcBef>
                <a:spcAft>
                  <a:spcPts val="0"/>
                </a:spcAft>
                <a:buClr>
                  <a:srgbClr val="000000"/>
                </a:buClr>
                <a:buSzPts val="1600"/>
                <a:buFont typeface="Arial"/>
                <a:buNone/>
              </a:pPr>
              <a:endParaRPr sz="1400" b="0" i="0" u="none" strike="noStrike" cap="none" dirty="0">
                <a:solidFill>
                  <a:srgbClr val="FFA956"/>
                </a:solidFill>
                <a:latin typeface="Trebuchet MS"/>
                <a:ea typeface="Trebuchet MS"/>
                <a:cs typeface="Trebuchet MS"/>
                <a:sym typeface="Trebuchet MS"/>
              </a:endParaRPr>
            </a:p>
          </p:txBody>
        </p:sp>
      </p:grpSp>
      <p:grpSp>
        <p:nvGrpSpPr>
          <p:cNvPr id="112" name="Google Shape;112;p14"/>
          <p:cNvGrpSpPr/>
          <p:nvPr/>
        </p:nvGrpSpPr>
        <p:grpSpPr>
          <a:xfrm>
            <a:off x="1145018" y="4096493"/>
            <a:ext cx="1820714" cy="1103414"/>
            <a:chOff x="2183877" y="3764722"/>
            <a:chExt cx="1820714" cy="1103414"/>
          </a:xfrm>
        </p:grpSpPr>
        <p:grpSp>
          <p:nvGrpSpPr>
            <p:cNvPr id="113" name="Google Shape;113;p14"/>
            <p:cNvGrpSpPr/>
            <p:nvPr/>
          </p:nvGrpSpPr>
          <p:grpSpPr>
            <a:xfrm>
              <a:off x="2183877" y="3764722"/>
              <a:ext cx="1801784" cy="1079246"/>
              <a:chOff x="2273069" y="2614374"/>
              <a:chExt cx="1801784" cy="1079246"/>
            </a:xfrm>
          </p:grpSpPr>
          <p:sp>
            <p:nvSpPr>
              <p:cNvPr id="114" name="Google Shape;114;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15" name="Google Shape;115;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16" name="Google Shape;116;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lt1"/>
                  </a:solidFill>
                  <a:latin typeface="Trebuchet MS"/>
                  <a:ea typeface="Trebuchet MS"/>
                  <a:cs typeface="Trebuchet MS"/>
                  <a:sym typeface="Trebuchet MS"/>
                </a:rPr>
                <a:t>3</a:t>
              </a:r>
              <a:endParaRPr sz="1400" b="0" i="0" u="none" strike="noStrike" cap="none" dirty="0">
                <a:solidFill>
                  <a:srgbClr val="000000"/>
                </a:solidFill>
                <a:latin typeface="Trebuchet MS"/>
                <a:ea typeface="Trebuchet MS"/>
                <a:cs typeface="Trebuchet MS"/>
                <a:sym typeface="Trebuchet MS"/>
              </a:endParaRPr>
            </a:p>
          </p:txBody>
        </p:sp>
        <p:sp>
          <p:nvSpPr>
            <p:cNvPr id="119" name="Google Shape;119;p14"/>
            <p:cNvSpPr txBox="1"/>
            <p:nvPr/>
          </p:nvSpPr>
          <p:spPr>
            <a:xfrm>
              <a:off x="2183879" y="3827820"/>
              <a:ext cx="1654285"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695E78"/>
                  </a:solidFill>
                  <a:latin typeface="Trebuchet MS"/>
                  <a:ea typeface="Trebuchet MS"/>
                  <a:cs typeface="Trebuchet MS"/>
                  <a:sym typeface="Trebuchet MS"/>
                </a:rPr>
                <a:t>Autonomy is not get out of jail card</a:t>
              </a:r>
              <a:endParaRPr lang="en-US" sz="1600" b="1" i="0" u="none" strike="noStrike" cap="none" dirty="0">
                <a:solidFill>
                  <a:srgbClr val="FFA956"/>
                </a:solidFill>
                <a:latin typeface="Trebuchet MS"/>
                <a:ea typeface="Trebuchet MS"/>
                <a:cs typeface="Trebuchet MS"/>
                <a:sym typeface="Trebuchet MS"/>
              </a:endParaRPr>
            </a:p>
          </p:txBody>
        </p:sp>
      </p:grpSp>
      <p:grpSp>
        <p:nvGrpSpPr>
          <p:cNvPr id="120" name="Google Shape;120;p14"/>
          <p:cNvGrpSpPr/>
          <p:nvPr/>
        </p:nvGrpSpPr>
        <p:grpSpPr>
          <a:xfrm>
            <a:off x="3092352" y="4096493"/>
            <a:ext cx="1820714" cy="1103414"/>
            <a:chOff x="2183877" y="3764722"/>
            <a:chExt cx="1820714" cy="1103414"/>
          </a:xfrm>
        </p:grpSpPr>
        <p:grpSp>
          <p:nvGrpSpPr>
            <p:cNvPr id="121" name="Google Shape;121;p14"/>
            <p:cNvGrpSpPr/>
            <p:nvPr/>
          </p:nvGrpSpPr>
          <p:grpSpPr>
            <a:xfrm>
              <a:off x="2183877" y="3764722"/>
              <a:ext cx="1801784" cy="1079246"/>
              <a:chOff x="2273069" y="2614374"/>
              <a:chExt cx="1801784" cy="1079246"/>
            </a:xfrm>
          </p:grpSpPr>
          <p:sp>
            <p:nvSpPr>
              <p:cNvPr id="122" name="Google Shape;122;p14"/>
              <p:cNvSpPr/>
              <p:nvPr/>
            </p:nvSpPr>
            <p:spPr>
              <a:xfrm>
                <a:off x="2273069" y="2614374"/>
                <a:ext cx="1801784" cy="1079246"/>
              </a:xfrm>
              <a:prstGeom prst="rect">
                <a:avLst/>
              </a:prstGeom>
              <a:solidFill>
                <a:schemeClr val="lt1"/>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123" name="Google Shape;123;p14"/>
              <p:cNvSpPr/>
              <p:nvPr/>
            </p:nvSpPr>
            <p:spPr>
              <a:xfrm>
                <a:off x="3644389" y="3320944"/>
                <a:ext cx="430464" cy="372676"/>
              </a:xfrm>
              <a:custGeom>
                <a:avLst/>
                <a:gdLst/>
                <a:ahLst/>
                <a:cxnLst/>
                <a:rect l="l" t="t" r="r" b="b"/>
                <a:pathLst>
                  <a:path w="600767" h="520116" extrusionOk="0">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a:effectLst>
                <a:outerShdw blurRad="76200" dist="38100" dir="2700000" algn="tl" rotWithShape="0">
                  <a:srgbClr val="000000">
                    <a:alpha val="1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grpSp>
        <p:sp>
          <p:nvSpPr>
            <p:cNvPr id="124" name="Google Shape;124;p14"/>
            <p:cNvSpPr txBox="1"/>
            <p:nvPr/>
          </p:nvSpPr>
          <p:spPr>
            <a:xfrm>
              <a:off x="3599075" y="4468026"/>
              <a:ext cx="405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Trebuchet MS"/>
                  <a:ea typeface="Trebuchet MS"/>
                  <a:cs typeface="Trebuchet MS"/>
                  <a:sym typeface="Trebuchet MS"/>
                </a:rPr>
                <a:t>4</a:t>
              </a:r>
              <a:endParaRPr sz="1400" b="0" i="0" u="none" strike="noStrike" cap="none">
                <a:solidFill>
                  <a:srgbClr val="000000"/>
                </a:solidFill>
                <a:latin typeface="Trebuchet MS"/>
                <a:ea typeface="Trebuchet MS"/>
                <a:cs typeface="Trebuchet MS"/>
                <a:sym typeface="Trebuchet MS"/>
              </a:endParaRPr>
            </a:p>
          </p:txBody>
        </p:sp>
        <p:sp>
          <p:nvSpPr>
            <p:cNvPr id="127" name="Google Shape;127;p14"/>
            <p:cNvSpPr txBox="1"/>
            <p:nvPr/>
          </p:nvSpPr>
          <p:spPr>
            <a:xfrm>
              <a:off x="2183879" y="3827819"/>
              <a:ext cx="1654285" cy="8677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3BBEBE"/>
                  </a:solidFill>
                  <a:latin typeface="Trebuchet MS"/>
                  <a:ea typeface="Trebuchet MS"/>
                  <a:cs typeface="Trebuchet MS"/>
                  <a:sym typeface="Trebuchet MS"/>
                </a:rPr>
                <a:t>How to apply Autonomy on a daily basis </a:t>
              </a:r>
              <a:endParaRPr lang="en-US" sz="1400" b="0" i="0" u="none" strike="noStrike" cap="none" dirty="0">
                <a:solidFill>
                  <a:srgbClr val="3BBEBE"/>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931639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163880" y="1255412"/>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3F3F3F"/>
                </a:solidFill>
                <a:latin typeface="Trebuchet MS"/>
                <a:ea typeface="Trebuchet MS"/>
                <a:cs typeface="Trebuchet MS"/>
                <a:sym typeface="Trebuchet MS"/>
              </a:rPr>
              <a:t>What is Autonomy ? </a:t>
            </a:r>
            <a:endParaRPr sz="1400" b="0" i="0" u="none" strike="noStrike" cap="none" dirty="0">
              <a:solidFill>
                <a:srgbClr val="000000"/>
              </a:solidFill>
              <a:latin typeface="Trebuchet MS"/>
              <a:ea typeface="Trebuchet MS"/>
              <a:cs typeface="Trebuchet MS"/>
              <a:sym typeface="Trebuchet MS"/>
            </a:endParaRPr>
          </a:p>
        </p:txBody>
      </p:sp>
      <p:sp>
        <p:nvSpPr>
          <p:cNvPr id="201" name="Google Shape;201;p16"/>
          <p:cNvSpPr txBox="1"/>
          <p:nvPr/>
        </p:nvSpPr>
        <p:spPr>
          <a:xfrm>
            <a:off x="1163879" y="2989986"/>
            <a:ext cx="4368241" cy="1710029"/>
          </a:xfrm>
          <a:prstGeom prst="rect">
            <a:avLst/>
          </a:prstGeom>
          <a:noFill/>
          <a:ln>
            <a:noFill/>
          </a:ln>
        </p:spPr>
        <p:txBody>
          <a:bodyPr spcFirstLastPara="1" wrap="square" lIns="91425" tIns="45700" rIns="91425" bIns="45700" anchor="t" anchorCtr="0">
            <a:noAutofit/>
          </a:bodyPr>
          <a:lstStyle/>
          <a:p>
            <a:r>
              <a:rPr lang="en-US" sz="1800" dirty="0">
                <a:solidFill>
                  <a:srgbClr val="DE4F45"/>
                </a:solidFill>
                <a:latin typeface="Trebuchet MS" panose="020B0603020202020204" pitchFamily="34" charset="0"/>
              </a:rPr>
              <a:t>Autonomy is the feeling to </a:t>
            </a:r>
            <a:r>
              <a:rPr lang="en-US" sz="1800" b="1" dirty="0">
                <a:solidFill>
                  <a:srgbClr val="DE4F45"/>
                </a:solidFill>
                <a:latin typeface="Trebuchet MS" panose="020B0603020202020204" pitchFamily="34" charset="0"/>
              </a:rPr>
              <a:t>act freely, making decision  </a:t>
            </a:r>
            <a:r>
              <a:rPr lang="en-US" sz="1800" dirty="0">
                <a:solidFill>
                  <a:srgbClr val="DE4F45"/>
                </a:solidFill>
                <a:latin typeface="Trebuchet MS" panose="020B0603020202020204" pitchFamily="34" charset="0"/>
              </a:rPr>
              <a:t>with all your capabilities to </a:t>
            </a:r>
            <a:r>
              <a:rPr lang="en-US" sz="1800" b="1" dirty="0">
                <a:solidFill>
                  <a:srgbClr val="DE4F45"/>
                </a:solidFill>
                <a:latin typeface="Trebuchet MS" panose="020B0603020202020204" pitchFamily="34" charset="0"/>
              </a:rPr>
              <a:t>contribute towards collective outcomes </a:t>
            </a: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sp>
        <p:nvSpPr>
          <p:cNvPr id="206" name="Google Shape;206;p16"/>
          <p:cNvSpPr/>
          <p:nvPr/>
        </p:nvSpPr>
        <p:spPr>
          <a:xfrm>
            <a:off x="5884638" y="2170706"/>
            <a:ext cx="4697249" cy="2682380"/>
          </a:xfrm>
          <a:prstGeom prst="roundRect">
            <a:avLst>
              <a:gd name="adj" fmla="val 2818"/>
            </a:avLst>
          </a:prstGeom>
          <a:noFill/>
          <a:ln w="95250" cap="flat" cmpd="sng">
            <a:solidFill>
              <a:srgbClr val="F25245"/>
            </a:solidFill>
            <a:prstDash val="solid"/>
            <a:round/>
            <a:headEnd type="none" w="sm" len="sm"/>
            <a:tailEnd type="none" w="sm" len="sm"/>
          </a:ln>
          <a:effectLst>
            <a:outerShdw blurRad="762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2" name="Picture 1" descr="A person in a suit carrying a bomb&#10;&#10;Description automatically generated">
            <a:extLst>
              <a:ext uri="{FF2B5EF4-FFF2-40B4-BE49-F238E27FC236}">
                <a16:creationId xmlns:a16="http://schemas.microsoft.com/office/drawing/2014/main" id="{4256C9C9-EDFE-7B3C-1980-A0B0BBD1F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638" y="2170706"/>
            <a:ext cx="4697249" cy="2682380"/>
          </a:xfrm>
          <a:prstGeom prst="rect">
            <a:avLst/>
          </a:prstGeom>
        </p:spPr>
      </p:pic>
    </p:spTree>
    <p:extLst>
      <p:ext uri="{BB962C8B-B14F-4D97-AF65-F5344CB8AC3E}">
        <p14:creationId xmlns:p14="http://schemas.microsoft.com/office/powerpoint/2010/main" val="367689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1163879" y="1255412"/>
            <a:ext cx="5770321"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3F3F3F"/>
                </a:solidFill>
                <a:latin typeface="Trebuchet MS"/>
                <a:ea typeface="Trebuchet MS"/>
                <a:cs typeface="Trebuchet MS"/>
                <a:sym typeface="Trebuchet MS"/>
              </a:rPr>
              <a:t>What is Alignment? </a:t>
            </a:r>
            <a:endParaRPr sz="1400" b="0" i="0" u="none" strike="noStrike" cap="none" dirty="0">
              <a:solidFill>
                <a:srgbClr val="000000"/>
              </a:solidFill>
              <a:latin typeface="Trebuchet MS"/>
              <a:ea typeface="Trebuchet MS"/>
              <a:cs typeface="Trebuchet MS"/>
              <a:sym typeface="Trebuchet MS"/>
            </a:endParaRPr>
          </a:p>
        </p:txBody>
      </p:sp>
      <p:sp>
        <p:nvSpPr>
          <p:cNvPr id="204" name="Google Shape;204;p16"/>
          <p:cNvSpPr txBox="1"/>
          <p:nvPr/>
        </p:nvSpPr>
        <p:spPr>
          <a:xfrm>
            <a:off x="1301353" y="4576861"/>
            <a:ext cx="1478035" cy="30777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lt1"/>
                </a:solidFill>
                <a:latin typeface="Trebuchet MS"/>
                <a:ea typeface="Trebuchet MS"/>
                <a:cs typeface="Trebuchet MS"/>
                <a:sym typeface="Trebuchet MS"/>
              </a:rPr>
              <a:t>INTERESTED</a:t>
            </a:r>
            <a:endParaRPr sz="1400" b="0" i="0" u="none" strike="noStrike" cap="none" dirty="0">
              <a:solidFill>
                <a:srgbClr val="000000"/>
              </a:solidFill>
              <a:latin typeface="Trebuchet MS"/>
              <a:ea typeface="Trebuchet MS"/>
              <a:cs typeface="Trebuchet MS"/>
              <a:sym typeface="Trebuchet MS"/>
            </a:endParaRPr>
          </a:p>
        </p:txBody>
      </p:sp>
      <p:pic>
        <p:nvPicPr>
          <p:cNvPr id="4" name="Picture 3">
            <a:extLst>
              <a:ext uri="{FF2B5EF4-FFF2-40B4-BE49-F238E27FC236}">
                <a16:creationId xmlns:a16="http://schemas.microsoft.com/office/drawing/2014/main" id="{AD22AE76-F0F8-DF96-2C5F-332A26E41F80}"/>
              </a:ext>
            </a:extLst>
          </p:cNvPr>
          <p:cNvPicPr>
            <a:picLocks noChangeAspect="1"/>
          </p:cNvPicPr>
          <p:nvPr/>
        </p:nvPicPr>
        <p:blipFill>
          <a:blip r:embed="rId3"/>
          <a:stretch>
            <a:fillRect/>
          </a:stretch>
        </p:blipFill>
        <p:spPr>
          <a:xfrm>
            <a:off x="3933825" y="2437336"/>
            <a:ext cx="7094296" cy="3060477"/>
          </a:xfrm>
          <a:prstGeom prst="rect">
            <a:avLst/>
          </a:prstGeom>
        </p:spPr>
      </p:pic>
    </p:spTree>
    <p:extLst>
      <p:ext uri="{BB962C8B-B14F-4D97-AF65-F5344CB8AC3E}">
        <p14:creationId xmlns:p14="http://schemas.microsoft.com/office/powerpoint/2010/main" val="163287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B9B2118-23AD-3425-3735-DF420DE93E01}"/>
              </a:ext>
            </a:extLst>
          </p:cNvPr>
          <p:cNvSpPr txBox="1"/>
          <p:nvPr/>
        </p:nvSpPr>
        <p:spPr>
          <a:xfrm>
            <a:off x="800100" y="857250"/>
            <a:ext cx="6224781" cy="707886"/>
          </a:xfrm>
          <a:prstGeom prst="rect">
            <a:avLst/>
          </a:prstGeom>
          <a:noFill/>
        </p:spPr>
        <p:txBody>
          <a:bodyPr wrap="none" rtlCol="0">
            <a:spAutoFit/>
          </a:bodyPr>
          <a:lstStyle/>
          <a:p>
            <a:r>
              <a:rPr lang="en-US" sz="4000" b="1" dirty="0">
                <a:solidFill>
                  <a:srgbClr val="DE4F45"/>
                </a:solidFill>
              </a:rPr>
              <a:t>Alignment vs Autonomy </a:t>
            </a:r>
          </a:p>
        </p:txBody>
      </p:sp>
      <p:pic>
        <p:nvPicPr>
          <p:cNvPr id="10" name="Picture 9">
            <a:extLst>
              <a:ext uri="{FF2B5EF4-FFF2-40B4-BE49-F238E27FC236}">
                <a16:creationId xmlns:a16="http://schemas.microsoft.com/office/drawing/2014/main" id="{BB2564E7-2E6A-F127-832A-6E553DC81A96}"/>
              </a:ext>
            </a:extLst>
          </p:cNvPr>
          <p:cNvPicPr>
            <a:picLocks noChangeAspect="1"/>
          </p:cNvPicPr>
          <p:nvPr/>
        </p:nvPicPr>
        <p:blipFill>
          <a:blip r:embed="rId2"/>
          <a:stretch>
            <a:fillRect/>
          </a:stretch>
        </p:blipFill>
        <p:spPr>
          <a:xfrm>
            <a:off x="723900" y="1828800"/>
            <a:ext cx="10810875" cy="4305300"/>
          </a:xfrm>
          <a:prstGeom prst="rect">
            <a:avLst/>
          </a:prstGeom>
        </p:spPr>
      </p:pic>
    </p:spTree>
    <p:extLst>
      <p:ext uri="{BB962C8B-B14F-4D97-AF65-F5344CB8AC3E}">
        <p14:creationId xmlns:p14="http://schemas.microsoft.com/office/powerpoint/2010/main" val="3861929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B134952-2F3E-BA6D-6514-EB286EC5E752}"/>
              </a:ext>
            </a:extLst>
          </p:cNvPr>
          <p:cNvSpPr>
            <a:spLocks noGrp="1"/>
          </p:cNvSpPr>
          <p:nvPr>
            <p:ph type="pic" idx="2"/>
          </p:nvPr>
        </p:nvSpPr>
        <p:spPr/>
        <p:txBody>
          <a:bodyPr/>
          <a:lstStyle/>
          <a:p>
            <a:endParaRPr lang="en-US"/>
          </a:p>
        </p:txBody>
      </p:sp>
      <p:pic>
        <p:nvPicPr>
          <p:cNvPr id="2050" name="Picture 2" descr="gray wooden house">
            <a:extLst>
              <a:ext uri="{FF2B5EF4-FFF2-40B4-BE49-F238E27FC236}">
                <a16:creationId xmlns:a16="http://schemas.microsoft.com/office/drawing/2014/main" id="{872803D3-D3AA-89AC-FA58-97671A90C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365" y="703829"/>
            <a:ext cx="5035723" cy="54471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830ADD-E572-7013-B3D7-173CAD91E835}"/>
              </a:ext>
            </a:extLst>
          </p:cNvPr>
          <p:cNvSpPr txBox="1"/>
          <p:nvPr/>
        </p:nvSpPr>
        <p:spPr>
          <a:xfrm>
            <a:off x="1005840" y="850392"/>
            <a:ext cx="2422458" cy="769441"/>
          </a:xfrm>
          <a:prstGeom prst="rect">
            <a:avLst/>
          </a:prstGeom>
          <a:noFill/>
        </p:spPr>
        <p:txBody>
          <a:bodyPr wrap="none" rtlCol="0">
            <a:spAutoFit/>
          </a:bodyPr>
          <a:lstStyle/>
          <a:p>
            <a:r>
              <a:rPr lang="en-US" sz="4400" b="1" dirty="0">
                <a:solidFill>
                  <a:srgbClr val="DE4F45"/>
                </a:solidFill>
                <a:latin typeface="Trebuchet MS" panose="020B0603020202020204" pitchFamily="34" charset="0"/>
              </a:rPr>
              <a:t>Example</a:t>
            </a:r>
          </a:p>
        </p:txBody>
      </p:sp>
      <p:sp>
        <p:nvSpPr>
          <p:cNvPr id="5" name="TextBox 4">
            <a:extLst>
              <a:ext uri="{FF2B5EF4-FFF2-40B4-BE49-F238E27FC236}">
                <a16:creationId xmlns:a16="http://schemas.microsoft.com/office/drawing/2014/main" id="{9D94656F-5D42-30DC-197A-5C9F11F7192F}"/>
              </a:ext>
            </a:extLst>
          </p:cNvPr>
          <p:cNvSpPr txBox="1"/>
          <p:nvPr/>
        </p:nvSpPr>
        <p:spPr>
          <a:xfrm>
            <a:off x="1170433" y="2231136"/>
            <a:ext cx="4678680" cy="2031325"/>
          </a:xfrm>
          <a:prstGeom prst="rect">
            <a:avLst/>
          </a:prstGeom>
          <a:noFill/>
        </p:spPr>
        <p:txBody>
          <a:bodyPr wrap="square" rtlCol="0">
            <a:spAutoFit/>
          </a:bodyPr>
          <a:lstStyle/>
          <a:p>
            <a:endParaRPr lang="en-US" sz="1400" dirty="0">
              <a:latin typeface="Trebuchet MS" panose="020B0603020202020204" pitchFamily="34" charset="0"/>
            </a:endParaRPr>
          </a:p>
          <a:p>
            <a:r>
              <a:rPr lang="en-US" sz="1400" dirty="0">
                <a:latin typeface="Trebuchet MS" panose="020B0603020202020204" pitchFamily="34" charset="0"/>
              </a:rPr>
              <a:t>Imagine you have a big, complex project in front of you, like building a house. The top-down approach is like starting at the roof and working your way down, floor by floor, wall by wall, until you reach the foundation. It's a method of problem-solving or decision-making that starts with the big picture and then breaks it down into smaller, more manageable pieces.	</a:t>
            </a:r>
          </a:p>
        </p:txBody>
      </p:sp>
    </p:spTree>
    <p:extLst>
      <p:ext uri="{BB962C8B-B14F-4D97-AF65-F5344CB8AC3E}">
        <p14:creationId xmlns:p14="http://schemas.microsoft.com/office/powerpoint/2010/main" val="3310316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952518" y="2484137"/>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DE4F45"/>
                </a:solidFill>
                <a:latin typeface="Trebuchet MS"/>
                <a:ea typeface="Trebuchet MS"/>
                <a:cs typeface="Trebuchet MS"/>
                <a:sym typeface="Trebuchet MS"/>
              </a:rPr>
              <a:t>Autonomy isn’t a get out of jail free card</a:t>
            </a:r>
            <a:endParaRPr sz="1400" b="0" i="0" u="none" strike="noStrike" cap="none" dirty="0">
              <a:solidFill>
                <a:srgbClr val="DE4F45"/>
              </a:solidFill>
              <a:latin typeface="Trebuchet MS"/>
              <a:ea typeface="Trebuchet MS"/>
              <a:cs typeface="Trebuchet MS"/>
              <a:sym typeface="Trebuchet MS"/>
            </a:endParaRPr>
          </a:p>
        </p:txBody>
      </p:sp>
      <p:sp>
        <p:nvSpPr>
          <p:cNvPr id="206" name="Google Shape;206;p16"/>
          <p:cNvSpPr/>
          <p:nvPr/>
        </p:nvSpPr>
        <p:spPr>
          <a:xfrm>
            <a:off x="5884638" y="2170706"/>
            <a:ext cx="4697249" cy="2682380"/>
          </a:xfrm>
          <a:prstGeom prst="roundRect">
            <a:avLst>
              <a:gd name="adj" fmla="val 2818"/>
            </a:avLst>
          </a:prstGeom>
          <a:noFill/>
          <a:ln w="95250" cap="flat" cmpd="sng">
            <a:solidFill>
              <a:srgbClr val="F25245"/>
            </a:solidFill>
            <a:prstDash val="solid"/>
            <a:round/>
            <a:headEnd type="none" w="sm" len="sm"/>
            <a:tailEnd type="none" w="sm" len="sm"/>
          </a:ln>
          <a:effectLst>
            <a:outerShdw blurRad="762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12290" name="Picture 2" descr="Get Out Of Jail Free Card Template - Professional Template">
            <a:extLst>
              <a:ext uri="{FF2B5EF4-FFF2-40B4-BE49-F238E27FC236}">
                <a16:creationId xmlns:a16="http://schemas.microsoft.com/office/drawing/2014/main" id="{4F4173F2-D613-DCAD-F5A4-E852D8C25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075" y="2258373"/>
            <a:ext cx="4524374" cy="252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6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Definition </a:t>
            </a:r>
          </a:p>
        </p:txBody>
      </p:sp>
      <p:pic>
        <p:nvPicPr>
          <p:cNvPr id="6" name="Picture 5">
            <a:extLst>
              <a:ext uri="{FF2B5EF4-FFF2-40B4-BE49-F238E27FC236}">
                <a16:creationId xmlns:a16="http://schemas.microsoft.com/office/drawing/2014/main" id="{F1A7D2BC-EBA2-ED47-BFD2-D54C7CCEBFCE}"/>
              </a:ext>
            </a:extLst>
          </p:cNvPr>
          <p:cNvPicPr>
            <a:picLocks noChangeAspect="1"/>
          </p:cNvPicPr>
          <p:nvPr/>
        </p:nvPicPr>
        <p:blipFill>
          <a:blip r:embed="rId2"/>
          <a:stretch>
            <a:fillRect/>
          </a:stretch>
        </p:blipFill>
        <p:spPr>
          <a:xfrm>
            <a:off x="1447275" y="2226762"/>
            <a:ext cx="7525800" cy="2848373"/>
          </a:xfrm>
          <a:prstGeom prst="rect">
            <a:avLst/>
          </a:prstGeom>
        </p:spPr>
      </p:pic>
    </p:spTree>
    <p:extLst>
      <p:ext uri="{BB962C8B-B14F-4D97-AF65-F5344CB8AC3E}">
        <p14:creationId xmlns:p14="http://schemas.microsoft.com/office/powerpoint/2010/main" val="1293635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4ABC06-00AD-F113-5DA1-33D3AFD0623A}"/>
              </a:ext>
            </a:extLst>
          </p:cNvPr>
          <p:cNvSpPr txBox="1"/>
          <p:nvPr/>
        </p:nvSpPr>
        <p:spPr>
          <a:xfrm>
            <a:off x="923924" y="2535703"/>
            <a:ext cx="4543425" cy="1938992"/>
          </a:xfrm>
          <a:prstGeom prst="rect">
            <a:avLst/>
          </a:prstGeom>
          <a:noFill/>
        </p:spPr>
        <p:txBody>
          <a:bodyPr wrap="square" rtlCol="0">
            <a:spAutoFit/>
          </a:bodyPr>
          <a:lstStyle/>
          <a:p>
            <a:r>
              <a:rPr lang="en-US" sz="2000" b="0" i="0" u="none" strike="noStrike" dirty="0">
                <a:solidFill>
                  <a:schemeClr val="tx1"/>
                </a:solidFill>
                <a:effectLst/>
                <a:latin typeface="NeverMind"/>
              </a:rPr>
              <a:t>In other words, being in control of your decisions doesn't exempt you from being accountable for the outcomes or repercussions of those decisions. Autonomy should not be used as an</a:t>
            </a:r>
            <a:r>
              <a:rPr lang="en-US" sz="2000" b="1" i="0" u="none" strike="noStrike" dirty="0">
                <a:solidFill>
                  <a:schemeClr val="tx1"/>
                </a:solidFill>
                <a:effectLst/>
                <a:latin typeface="NeverMind"/>
              </a:rPr>
              <a:t> </a:t>
            </a:r>
            <a:r>
              <a:rPr lang="en-US" sz="2000" b="1" i="0" u="none" strike="noStrike" dirty="0">
                <a:solidFill>
                  <a:srgbClr val="DE4F45"/>
                </a:solidFill>
                <a:effectLst/>
                <a:latin typeface="NeverMind"/>
              </a:rPr>
              <a:t>excuse to escape accountability</a:t>
            </a:r>
            <a:endParaRPr lang="en-US" sz="2000" dirty="0">
              <a:solidFill>
                <a:srgbClr val="DE4F45"/>
              </a:solidFill>
            </a:endParaRPr>
          </a:p>
        </p:txBody>
      </p:sp>
      <p:pic>
        <p:nvPicPr>
          <p:cNvPr id="13314" name="Picture 2" descr="man in black jacket wearing white face mask">
            <a:extLst>
              <a:ext uri="{FF2B5EF4-FFF2-40B4-BE49-F238E27FC236}">
                <a16:creationId xmlns:a16="http://schemas.microsoft.com/office/drawing/2014/main" id="{61F067D9-5BC2-1200-3482-1CD1DBFE4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326" y="1580635"/>
            <a:ext cx="5534025" cy="3696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490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952518" y="2484137"/>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DE4F45"/>
                </a:solidFill>
                <a:latin typeface="Trebuchet MS"/>
                <a:ea typeface="Trebuchet MS"/>
                <a:cs typeface="Trebuchet MS"/>
                <a:sym typeface="Trebuchet MS"/>
              </a:rPr>
              <a:t>Why Autonomy important in workspace ?</a:t>
            </a:r>
            <a:endParaRPr lang="en-US" sz="1400" b="0" i="0" u="none" strike="noStrike" cap="none" dirty="0">
              <a:solidFill>
                <a:srgbClr val="DE4F45"/>
              </a:solidFill>
              <a:latin typeface="Trebuchet MS"/>
              <a:ea typeface="Trebuchet MS"/>
              <a:cs typeface="Trebuchet MS"/>
              <a:sym typeface="Trebuchet MS"/>
            </a:endParaRPr>
          </a:p>
        </p:txBody>
      </p:sp>
      <p:pic>
        <p:nvPicPr>
          <p:cNvPr id="14338" name="Picture 2" descr="two woman sits on sofa chairs inside house">
            <a:extLst>
              <a:ext uri="{FF2B5EF4-FFF2-40B4-BE49-F238E27FC236}">
                <a16:creationId xmlns:a16="http://schemas.microsoft.com/office/drawing/2014/main" id="{E18CEDCF-E803-7B78-12AD-729C0CAC4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700" y="1495425"/>
            <a:ext cx="24574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526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people sitting in front of computer monitors">
            <a:extLst>
              <a:ext uri="{FF2B5EF4-FFF2-40B4-BE49-F238E27FC236}">
                <a16:creationId xmlns:a16="http://schemas.microsoft.com/office/drawing/2014/main" id="{82E356D2-9A35-0C9B-C5BE-52DF3F9F943C}"/>
              </a:ext>
            </a:extLst>
          </p:cNvPr>
          <p:cNvPicPr>
            <a:picLocks noGrp="1" noChangeAspect="1" noChangeArrowheads="1"/>
          </p:cNvPicPr>
          <p:nvPr>
            <p:ph type="pic" idx="2"/>
          </p:nvPr>
        </p:nvPicPr>
        <p:blipFill>
          <a:blip r:embed="rId2">
            <a:extLst>
              <a:ext uri="{28A0092B-C50C-407E-A947-70E740481C1C}">
                <a14:useLocalDpi xmlns:a14="http://schemas.microsoft.com/office/drawing/2010/main" val="0"/>
              </a:ext>
            </a:extLst>
          </a:blip>
          <a:srcRect l="19177" r="191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365DAB-3F46-0469-4559-82FFF6C58461}"/>
              </a:ext>
            </a:extLst>
          </p:cNvPr>
          <p:cNvSpPr txBox="1"/>
          <p:nvPr/>
        </p:nvSpPr>
        <p:spPr>
          <a:xfrm>
            <a:off x="1504950" y="2847975"/>
            <a:ext cx="4317207" cy="1754326"/>
          </a:xfrm>
          <a:prstGeom prst="rect">
            <a:avLst/>
          </a:prstGeom>
          <a:noFill/>
        </p:spPr>
        <p:txBody>
          <a:bodyPr wrap="none" rtlCol="0">
            <a:spAutoFit/>
          </a:bodyPr>
          <a:lstStyle/>
          <a:p>
            <a:pPr>
              <a:buFont typeface="Arial" panose="020B0604020202020204" pitchFamily="34" charset="0"/>
              <a:buChar char="•"/>
            </a:pPr>
            <a:r>
              <a:rPr lang="en-US" sz="1800" dirty="0"/>
              <a:t>Increases Productivity</a:t>
            </a:r>
          </a:p>
          <a:p>
            <a:pPr>
              <a:buFont typeface="Arial" panose="020B0604020202020204" pitchFamily="34" charset="0"/>
              <a:buChar char="•"/>
            </a:pPr>
            <a:r>
              <a:rPr lang="en-US" sz="1800" dirty="0"/>
              <a:t>Improves Job Satisfaction</a:t>
            </a:r>
          </a:p>
          <a:p>
            <a:pPr>
              <a:buFont typeface="Arial" panose="020B0604020202020204" pitchFamily="34" charset="0"/>
              <a:buChar char="•"/>
            </a:pPr>
            <a:r>
              <a:rPr lang="en-US" sz="1800" dirty="0"/>
              <a:t>Improves Relationships with Customers</a:t>
            </a:r>
          </a:p>
          <a:p>
            <a:pPr>
              <a:buFont typeface="Arial" panose="020B0604020202020204" pitchFamily="34" charset="0"/>
              <a:buChar char="•"/>
            </a:pPr>
            <a:r>
              <a:rPr lang="en-US" sz="1800" dirty="0"/>
              <a:t>Supports a Culture of Trust</a:t>
            </a:r>
          </a:p>
          <a:p>
            <a:pPr>
              <a:buFont typeface="Arial" panose="020B0604020202020204" pitchFamily="34" charset="0"/>
              <a:buChar char="•"/>
            </a:pPr>
            <a:r>
              <a:rPr lang="en-US" sz="1800" dirty="0"/>
              <a:t>Improves Retention Rates</a:t>
            </a:r>
          </a:p>
          <a:p>
            <a:endParaRPr lang="en-US" sz="1800" dirty="0"/>
          </a:p>
        </p:txBody>
      </p:sp>
    </p:spTree>
    <p:extLst>
      <p:ext uri="{BB962C8B-B14F-4D97-AF65-F5344CB8AC3E}">
        <p14:creationId xmlns:p14="http://schemas.microsoft.com/office/powerpoint/2010/main" val="712122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16"/>
          <p:cNvSpPr txBox="1"/>
          <p:nvPr/>
        </p:nvSpPr>
        <p:spPr>
          <a:xfrm>
            <a:off x="952518" y="2484137"/>
            <a:ext cx="4932120" cy="144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rgbClr val="DE4F45"/>
                </a:solidFill>
                <a:latin typeface="Trebuchet MS"/>
                <a:ea typeface="Trebuchet MS"/>
                <a:cs typeface="Trebuchet MS"/>
                <a:sym typeface="Trebuchet MS"/>
              </a:rPr>
              <a:t>How to apply Autonomy  ?</a:t>
            </a:r>
            <a:endParaRPr lang="en-US" sz="1400" b="0" i="0" u="none" strike="noStrike" cap="none" dirty="0">
              <a:solidFill>
                <a:srgbClr val="DE4F45"/>
              </a:solidFill>
              <a:latin typeface="Trebuchet MS"/>
              <a:ea typeface="Trebuchet MS"/>
              <a:cs typeface="Trebuchet MS"/>
              <a:sym typeface="Trebuchet MS"/>
            </a:endParaRPr>
          </a:p>
        </p:txBody>
      </p:sp>
      <p:pic>
        <p:nvPicPr>
          <p:cNvPr id="14338" name="Picture 2" descr="two woman sits on sofa chairs inside house">
            <a:extLst>
              <a:ext uri="{FF2B5EF4-FFF2-40B4-BE49-F238E27FC236}">
                <a16:creationId xmlns:a16="http://schemas.microsoft.com/office/drawing/2014/main" id="{E18CEDCF-E803-7B78-12AD-729C0CAC4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700" y="1495425"/>
            <a:ext cx="24574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031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Personal choice  </a:t>
            </a:r>
          </a:p>
        </p:txBody>
      </p:sp>
      <p:sp>
        <p:nvSpPr>
          <p:cNvPr id="2" name="TextBox 1">
            <a:extLst>
              <a:ext uri="{FF2B5EF4-FFF2-40B4-BE49-F238E27FC236}">
                <a16:creationId xmlns:a16="http://schemas.microsoft.com/office/drawing/2014/main" id="{ECEF1E67-8AD4-72E7-9A34-9AA2ED0243D5}"/>
              </a:ext>
            </a:extLst>
          </p:cNvPr>
          <p:cNvSpPr txBox="1"/>
          <p:nvPr/>
        </p:nvSpPr>
        <p:spPr>
          <a:xfrm>
            <a:off x="1104900" y="2402324"/>
            <a:ext cx="6829425" cy="2893100"/>
          </a:xfrm>
          <a:prstGeom prst="rect">
            <a:avLst/>
          </a:prstGeom>
          <a:noFill/>
        </p:spPr>
        <p:txBody>
          <a:bodyPr wrap="square" rtlCol="0">
            <a:spAutoFit/>
          </a:bodyPr>
          <a:lstStyle/>
          <a:p>
            <a:r>
              <a:rPr lang="en-US" b="1" dirty="0"/>
              <a:t>Make conscious choices : </a:t>
            </a:r>
            <a:r>
              <a:rPr lang="en-US" dirty="0"/>
              <a:t>Instead of blindly following routines or external expectations, take time to reflect and actively choose your actions, thoughts, and emotions. Consider your values, goals, and needs before making decisions, even small ones</a:t>
            </a:r>
            <a:br>
              <a:rPr lang="en-US" dirty="0"/>
            </a:br>
            <a:endParaRPr lang="en-US" dirty="0"/>
          </a:p>
          <a:p>
            <a:endParaRPr lang="en-US" dirty="0"/>
          </a:p>
          <a:p>
            <a:endParaRPr lang="en-US" dirty="0"/>
          </a:p>
          <a:p>
            <a:br>
              <a:rPr lang="en-US" dirty="0"/>
            </a:br>
            <a:r>
              <a:rPr lang="en-US" b="1" dirty="0"/>
              <a:t>Set your own priorities : </a:t>
            </a:r>
            <a:r>
              <a:rPr lang="en-US" dirty="0"/>
              <a:t>don't let obligations or societal pressures dictate your schedule. Allocate time and energy to things that matter most to you, even if it involves saying "no" to others</a:t>
            </a:r>
          </a:p>
          <a:p>
            <a:pPr>
              <a:buFont typeface="Arial" panose="020B0604020202020204" pitchFamily="34" charset="0"/>
              <a:buChar char="•"/>
            </a:pPr>
            <a:endParaRPr lang="en-US" dirty="0"/>
          </a:p>
          <a:p>
            <a:endParaRPr lang="en-US" dirty="0"/>
          </a:p>
        </p:txBody>
      </p:sp>
      <p:pic>
        <p:nvPicPr>
          <p:cNvPr id="16388" name="Picture 4" descr="a person standing on a rocky shore near a body of water">
            <a:extLst>
              <a:ext uri="{FF2B5EF4-FFF2-40B4-BE49-F238E27FC236}">
                <a16:creationId xmlns:a16="http://schemas.microsoft.com/office/drawing/2014/main" id="{DCC3121B-2A74-91F7-CF35-FC136F81D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1924" y="2095500"/>
            <a:ext cx="34385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985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F39BA7-8AF7-0697-0707-BCC45FBF7C2C}"/>
              </a:ext>
            </a:extLst>
          </p:cNvPr>
          <p:cNvSpPr>
            <a:spLocks noGrp="1"/>
          </p:cNvSpPr>
          <p:nvPr>
            <p:ph type="body" idx="1"/>
          </p:nvPr>
        </p:nvSpPr>
        <p:spPr>
          <a:xfrm>
            <a:off x="862965" y="909165"/>
            <a:ext cx="4114800" cy="1317597"/>
          </a:xfrm>
        </p:spPr>
        <p:txBody>
          <a:bodyPr/>
          <a:lstStyle/>
          <a:p>
            <a:r>
              <a:rPr lang="en-US" dirty="0">
                <a:solidFill>
                  <a:srgbClr val="DE4F45"/>
                </a:solidFill>
              </a:rPr>
              <a:t>Relationships</a:t>
            </a:r>
          </a:p>
        </p:txBody>
      </p:sp>
      <p:sp>
        <p:nvSpPr>
          <p:cNvPr id="2" name="TextBox 1">
            <a:extLst>
              <a:ext uri="{FF2B5EF4-FFF2-40B4-BE49-F238E27FC236}">
                <a16:creationId xmlns:a16="http://schemas.microsoft.com/office/drawing/2014/main" id="{ECEF1E67-8AD4-72E7-9A34-9AA2ED0243D5}"/>
              </a:ext>
            </a:extLst>
          </p:cNvPr>
          <p:cNvSpPr txBox="1"/>
          <p:nvPr/>
        </p:nvSpPr>
        <p:spPr>
          <a:xfrm>
            <a:off x="1104900" y="2402324"/>
            <a:ext cx="6391275" cy="1600438"/>
          </a:xfrm>
          <a:prstGeom prst="rect">
            <a:avLst/>
          </a:prstGeom>
          <a:noFill/>
        </p:spPr>
        <p:txBody>
          <a:bodyPr wrap="square" rtlCol="0">
            <a:spAutoFit/>
          </a:bodyPr>
          <a:lstStyle/>
          <a:p>
            <a:pPr>
              <a:buFont typeface="Arial" panose="020B0604020202020204" pitchFamily="34" charset="0"/>
              <a:buChar char="•"/>
            </a:pPr>
            <a:r>
              <a:rPr lang="en-US" b="1" dirty="0"/>
              <a:t>Set boundaries :</a:t>
            </a:r>
            <a:r>
              <a:rPr lang="en-US" dirty="0"/>
              <a:t>Communicate your needs and expectations clearly, and respectfully say no when necessary. Protect your time and energy without feeling guilty or obligated</a:t>
            </a:r>
          </a:p>
          <a:p>
            <a:pPr>
              <a:buFont typeface="Arial" panose="020B0604020202020204" pitchFamily="34" charset="0"/>
              <a:buChar char="•"/>
            </a:pPr>
            <a:endParaRPr lang="en-US" dirty="0"/>
          </a:p>
          <a:p>
            <a:pPr>
              <a:buFont typeface="Arial" panose="020B0604020202020204" pitchFamily="34" charset="0"/>
              <a:buChar char="•"/>
            </a:pPr>
            <a:r>
              <a:rPr lang="en-US" b="1" dirty="0"/>
              <a:t>Practice healthy communication : </a:t>
            </a:r>
            <a:r>
              <a:rPr lang="en-US" dirty="0"/>
              <a:t>Express your thoughts and feelings openly and honestly, while actively listening to the other person's perspective. Seek solutions through collaboration and mutual respect</a:t>
            </a:r>
          </a:p>
        </p:txBody>
      </p:sp>
      <p:pic>
        <p:nvPicPr>
          <p:cNvPr id="17412" name="Picture 4" descr="Busy office workers are sitting around table and doing their job together. Concentrated woman is typing on laptop">
            <a:extLst>
              <a:ext uri="{FF2B5EF4-FFF2-40B4-BE49-F238E27FC236}">
                <a16:creationId xmlns:a16="http://schemas.microsoft.com/office/drawing/2014/main" id="{0547FFCE-E74D-E819-FD2A-36C995D17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175" y="2040612"/>
            <a:ext cx="3876675" cy="260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722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E007D7-A029-E647-B612-3C6105B6BB05}"/>
              </a:ext>
            </a:extLst>
          </p:cNvPr>
          <p:cNvSpPr>
            <a:spLocks noGrp="1"/>
          </p:cNvSpPr>
          <p:nvPr>
            <p:ph type="body" idx="1"/>
          </p:nvPr>
        </p:nvSpPr>
        <p:spPr>
          <a:xfrm>
            <a:off x="731520" y="735894"/>
            <a:ext cx="6382512" cy="1317597"/>
          </a:xfrm>
        </p:spPr>
        <p:txBody>
          <a:bodyPr/>
          <a:lstStyle/>
          <a:p>
            <a:pPr algn="l"/>
            <a:r>
              <a:rPr lang="en-US" sz="3200" dirty="0">
                <a:solidFill>
                  <a:srgbClr val="DE4F45"/>
                </a:solidFill>
                <a:latin typeface="Söhne"/>
              </a:rPr>
              <a:t>Summary by </a:t>
            </a:r>
            <a:r>
              <a:rPr lang="en-US" sz="3200" dirty="0" err="1">
                <a:solidFill>
                  <a:srgbClr val="DE4F45"/>
                </a:solidFill>
                <a:latin typeface="Söhne"/>
              </a:rPr>
              <a:t>mindmap</a:t>
            </a:r>
            <a:endParaRPr lang="en-US" sz="3200" b="1" i="0" dirty="0">
              <a:solidFill>
                <a:srgbClr val="DE4F45"/>
              </a:solidFill>
              <a:effectLst/>
              <a:latin typeface="Söhne"/>
            </a:endParaRPr>
          </a:p>
          <a:p>
            <a:br>
              <a:rPr lang="en-US" sz="3200" dirty="0">
                <a:solidFill>
                  <a:srgbClr val="DE4F45"/>
                </a:solidFill>
              </a:rPr>
            </a:br>
            <a:endParaRPr lang="en-US" sz="3200" dirty="0">
              <a:solidFill>
                <a:srgbClr val="DE4F45"/>
              </a:solidFill>
            </a:endParaRPr>
          </a:p>
        </p:txBody>
      </p:sp>
      <p:pic>
        <p:nvPicPr>
          <p:cNvPr id="5" name="Picture 4">
            <a:extLst>
              <a:ext uri="{FF2B5EF4-FFF2-40B4-BE49-F238E27FC236}">
                <a16:creationId xmlns:a16="http://schemas.microsoft.com/office/drawing/2014/main" id="{B3EA00A1-E63E-CDF6-FA32-6826DF7A26D1}"/>
              </a:ext>
            </a:extLst>
          </p:cNvPr>
          <p:cNvPicPr>
            <a:picLocks noChangeAspect="1"/>
          </p:cNvPicPr>
          <p:nvPr/>
        </p:nvPicPr>
        <p:blipFill>
          <a:blip r:embed="rId2"/>
          <a:stretch>
            <a:fillRect/>
          </a:stretch>
        </p:blipFill>
        <p:spPr>
          <a:xfrm>
            <a:off x="731520" y="1508760"/>
            <a:ext cx="10680192" cy="4613346"/>
          </a:xfrm>
          <a:prstGeom prst="rect">
            <a:avLst/>
          </a:prstGeom>
        </p:spPr>
      </p:pic>
    </p:spTree>
    <p:extLst>
      <p:ext uri="{BB962C8B-B14F-4D97-AF65-F5344CB8AC3E}">
        <p14:creationId xmlns:p14="http://schemas.microsoft.com/office/powerpoint/2010/main" val="1964167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32"/>
          <p:cNvGrpSpPr/>
          <p:nvPr/>
        </p:nvGrpSpPr>
        <p:grpSpPr>
          <a:xfrm>
            <a:off x="2565086" y="2383240"/>
            <a:ext cx="7061829" cy="2091521"/>
            <a:chOff x="2565086" y="1971338"/>
            <a:chExt cx="7061829" cy="2091521"/>
          </a:xfrm>
        </p:grpSpPr>
        <p:sp>
          <p:nvSpPr>
            <p:cNvPr id="844" name="Google Shape;844;p32"/>
            <p:cNvSpPr txBox="1"/>
            <p:nvPr/>
          </p:nvSpPr>
          <p:spPr>
            <a:xfrm>
              <a:off x="3436601" y="1971338"/>
              <a:ext cx="5318798" cy="144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800"/>
                <a:buFont typeface="Arial"/>
                <a:buNone/>
              </a:pPr>
              <a:r>
                <a:rPr lang="en-US" sz="8800" b="1" i="0" u="none" strike="noStrike" cap="none">
                  <a:solidFill>
                    <a:schemeClr val="lt1"/>
                  </a:solidFill>
                  <a:latin typeface="Trebuchet MS"/>
                  <a:ea typeface="Trebuchet MS"/>
                  <a:cs typeface="Trebuchet MS"/>
                  <a:sym typeface="Trebuchet MS"/>
                </a:rPr>
                <a:t>THANKS</a:t>
              </a:r>
              <a:endParaRPr sz="1400" b="0" i="0" u="none" strike="noStrike" cap="none">
                <a:solidFill>
                  <a:srgbClr val="000000"/>
                </a:solidFill>
                <a:latin typeface="Trebuchet MS"/>
                <a:ea typeface="Trebuchet MS"/>
                <a:cs typeface="Trebuchet MS"/>
                <a:sym typeface="Trebuchet MS"/>
              </a:endParaRPr>
            </a:p>
          </p:txBody>
        </p:sp>
        <p:sp>
          <p:nvSpPr>
            <p:cNvPr id="845" name="Google Shape;845;p32"/>
            <p:cNvSpPr txBox="1"/>
            <p:nvPr/>
          </p:nvSpPr>
          <p:spPr>
            <a:xfrm>
              <a:off x="2565086" y="3231862"/>
              <a:ext cx="7061829"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Trebuchet MS"/>
                  <a:ea typeface="Trebuchet MS"/>
                  <a:cs typeface="Trebuchet MS"/>
                  <a:sym typeface="Trebuchet MS"/>
                </a:rPr>
                <a:t>Any questions for my presentation ? </a:t>
              </a:r>
              <a:endParaRPr sz="1400" b="0" i="0" u="none" strike="noStrike" cap="none" dirty="0">
                <a:solidFill>
                  <a:srgbClr val="000000"/>
                </a:solidFill>
                <a:latin typeface="Trebuchet MS"/>
                <a:ea typeface="Trebuchet MS"/>
                <a:cs typeface="Trebuchet MS"/>
                <a:sym typeface="Trebuchet M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75" name="Google Shape;275;p19"/>
          <p:cNvSpPr txBox="1"/>
          <p:nvPr/>
        </p:nvSpPr>
        <p:spPr>
          <a:xfrm>
            <a:off x="923545" y="816202"/>
            <a:ext cx="10222118"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err="1">
                <a:solidFill>
                  <a:srgbClr val="3F3F3F"/>
                </a:solidFill>
                <a:latin typeface="Trebuchet MS"/>
                <a:ea typeface="Trebuchet MS"/>
                <a:cs typeface="Trebuchet MS"/>
                <a:sym typeface="Trebuchet MS"/>
              </a:rPr>
              <a:t>Topdown</a:t>
            </a:r>
            <a:r>
              <a:rPr lang="en-US" sz="4400" b="1" i="0" u="none" strike="noStrike" cap="none" dirty="0">
                <a:solidFill>
                  <a:srgbClr val="3F3F3F"/>
                </a:solidFill>
                <a:latin typeface="Trebuchet MS"/>
                <a:ea typeface="Trebuchet MS"/>
                <a:cs typeface="Trebuchet MS"/>
                <a:sym typeface="Trebuchet MS"/>
              </a:rPr>
              <a:t> approach principles</a:t>
            </a:r>
            <a:endParaRPr sz="1400" b="0" i="0" u="none" strike="noStrike" cap="none" dirty="0">
              <a:solidFill>
                <a:srgbClr val="000000"/>
              </a:solidFill>
              <a:latin typeface="Trebuchet MS"/>
              <a:ea typeface="Trebuchet MS"/>
              <a:cs typeface="Trebuchet MS"/>
              <a:sym typeface="Trebuchet MS"/>
            </a:endParaRPr>
          </a:p>
        </p:txBody>
      </p:sp>
      <p:grpSp>
        <p:nvGrpSpPr>
          <p:cNvPr id="280" name="Google Shape;280;p19"/>
          <p:cNvGrpSpPr/>
          <p:nvPr/>
        </p:nvGrpSpPr>
        <p:grpSpPr>
          <a:xfrm>
            <a:off x="5757672" y="3005157"/>
            <a:ext cx="657186" cy="657186"/>
            <a:chOff x="1330591" y="3675083"/>
            <a:chExt cx="787340" cy="787340"/>
          </a:xfrm>
        </p:grpSpPr>
        <p:sp>
          <p:nvSpPr>
            <p:cNvPr id="281" name="Google Shape;281;p19"/>
            <p:cNvSpPr/>
            <p:nvPr/>
          </p:nvSpPr>
          <p:spPr>
            <a:xfrm>
              <a:off x="1330591" y="3675083"/>
              <a:ext cx="787340" cy="787340"/>
            </a:xfrm>
            <a:prstGeom prst="donut">
              <a:avLst>
                <a:gd name="adj" fmla="val 470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282" name="Google Shape;282;p19"/>
            <p:cNvSpPr/>
            <p:nvPr/>
          </p:nvSpPr>
          <p:spPr>
            <a:xfrm rot="-8100000">
              <a:off x="1586234" y="3855762"/>
              <a:ext cx="276054" cy="278071"/>
            </a:xfrm>
            <a:custGeom>
              <a:avLst/>
              <a:gdLst/>
              <a:ahLst/>
              <a:cxnLst/>
              <a:rect l="l" t="t" r="r" b="b"/>
              <a:pathLst>
                <a:path w="276054" h="278071" extrusionOk="0">
                  <a:moveTo>
                    <a:pt x="39024" y="271375"/>
                  </a:moveTo>
                  <a:cubicBezTo>
                    <a:pt x="34888" y="275512"/>
                    <a:pt x="29172" y="278071"/>
                    <a:pt x="22860" y="278071"/>
                  </a:cubicBezTo>
                  <a:cubicBezTo>
                    <a:pt x="10235" y="278071"/>
                    <a:pt x="0" y="267836"/>
                    <a:pt x="0" y="255211"/>
                  </a:cubicBezTo>
                  <a:lnTo>
                    <a:pt x="0" y="26611"/>
                  </a:lnTo>
                  <a:cubicBezTo>
                    <a:pt x="0" y="20299"/>
                    <a:pt x="2559" y="14583"/>
                    <a:pt x="6696" y="10447"/>
                  </a:cubicBezTo>
                  <a:lnTo>
                    <a:pt x="6913" y="10356"/>
                  </a:lnTo>
                  <a:lnTo>
                    <a:pt x="8430" y="6696"/>
                  </a:lnTo>
                  <a:cubicBezTo>
                    <a:pt x="12567" y="2559"/>
                    <a:pt x="18282" y="0"/>
                    <a:pt x="24594" y="0"/>
                  </a:cubicBezTo>
                  <a:lnTo>
                    <a:pt x="253194" y="0"/>
                  </a:lnTo>
                  <a:cubicBezTo>
                    <a:pt x="265819" y="0"/>
                    <a:pt x="276054" y="10235"/>
                    <a:pt x="276054" y="22860"/>
                  </a:cubicBezTo>
                  <a:cubicBezTo>
                    <a:pt x="276054" y="35485"/>
                    <a:pt x="265819" y="45720"/>
                    <a:pt x="253194" y="45720"/>
                  </a:cubicBezTo>
                  <a:lnTo>
                    <a:pt x="45720" y="45720"/>
                  </a:lnTo>
                  <a:lnTo>
                    <a:pt x="45720" y="255211"/>
                  </a:lnTo>
                  <a:cubicBezTo>
                    <a:pt x="45720" y="261523"/>
                    <a:pt x="43161" y="267239"/>
                    <a:pt x="39024" y="2713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grpSp>
      <p:grpSp>
        <p:nvGrpSpPr>
          <p:cNvPr id="283" name="Google Shape;283;p19"/>
          <p:cNvGrpSpPr/>
          <p:nvPr/>
        </p:nvGrpSpPr>
        <p:grpSpPr>
          <a:xfrm>
            <a:off x="9232977" y="3005157"/>
            <a:ext cx="657186" cy="657186"/>
            <a:chOff x="1330591" y="3675083"/>
            <a:chExt cx="787340" cy="787340"/>
          </a:xfrm>
        </p:grpSpPr>
        <p:sp>
          <p:nvSpPr>
            <p:cNvPr id="284" name="Google Shape;284;p19"/>
            <p:cNvSpPr/>
            <p:nvPr/>
          </p:nvSpPr>
          <p:spPr>
            <a:xfrm>
              <a:off x="1330591" y="3675083"/>
              <a:ext cx="787340" cy="787340"/>
            </a:xfrm>
            <a:prstGeom prst="donut">
              <a:avLst>
                <a:gd name="adj" fmla="val 4704"/>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285" name="Google Shape;285;p19"/>
            <p:cNvSpPr/>
            <p:nvPr/>
          </p:nvSpPr>
          <p:spPr>
            <a:xfrm rot="-8100000">
              <a:off x="1586234" y="3855762"/>
              <a:ext cx="276054" cy="278071"/>
            </a:xfrm>
            <a:custGeom>
              <a:avLst/>
              <a:gdLst/>
              <a:ahLst/>
              <a:cxnLst/>
              <a:rect l="l" t="t" r="r" b="b"/>
              <a:pathLst>
                <a:path w="276054" h="278071" extrusionOk="0">
                  <a:moveTo>
                    <a:pt x="39024" y="271375"/>
                  </a:moveTo>
                  <a:cubicBezTo>
                    <a:pt x="34888" y="275512"/>
                    <a:pt x="29172" y="278071"/>
                    <a:pt x="22860" y="278071"/>
                  </a:cubicBezTo>
                  <a:cubicBezTo>
                    <a:pt x="10235" y="278071"/>
                    <a:pt x="0" y="267836"/>
                    <a:pt x="0" y="255211"/>
                  </a:cubicBezTo>
                  <a:lnTo>
                    <a:pt x="0" y="26611"/>
                  </a:lnTo>
                  <a:cubicBezTo>
                    <a:pt x="0" y="20299"/>
                    <a:pt x="2559" y="14583"/>
                    <a:pt x="6696" y="10447"/>
                  </a:cubicBezTo>
                  <a:lnTo>
                    <a:pt x="6913" y="10356"/>
                  </a:lnTo>
                  <a:lnTo>
                    <a:pt x="8430" y="6696"/>
                  </a:lnTo>
                  <a:cubicBezTo>
                    <a:pt x="12567" y="2559"/>
                    <a:pt x="18282" y="0"/>
                    <a:pt x="24594" y="0"/>
                  </a:cubicBezTo>
                  <a:lnTo>
                    <a:pt x="253194" y="0"/>
                  </a:lnTo>
                  <a:cubicBezTo>
                    <a:pt x="265819" y="0"/>
                    <a:pt x="276054" y="10235"/>
                    <a:pt x="276054" y="22860"/>
                  </a:cubicBezTo>
                  <a:cubicBezTo>
                    <a:pt x="276054" y="35485"/>
                    <a:pt x="265819" y="45720"/>
                    <a:pt x="253194" y="45720"/>
                  </a:cubicBezTo>
                  <a:lnTo>
                    <a:pt x="45720" y="45720"/>
                  </a:lnTo>
                  <a:lnTo>
                    <a:pt x="45720" y="255211"/>
                  </a:lnTo>
                  <a:cubicBezTo>
                    <a:pt x="45720" y="261523"/>
                    <a:pt x="43161" y="267239"/>
                    <a:pt x="39024" y="2713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grpSp>
      <p:sp>
        <p:nvSpPr>
          <p:cNvPr id="4" name="Arrow: Chevron 3">
            <a:extLst>
              <a:ext uri="{FF2B5EF4-FFF2-40B4-BE49-F238E27FC236}">
                <a16:creationId xmlns:a16="http://schemas.microsoft.com/office/drawing/2014/main" id="{A8AD887A-8763-2991-7645-FE79E84CB3D9}"/>
              </a:ext>
            </a:extLst>
          </p:cNvPr>
          <p:cNvSpPr/>
          <p:nvPr/>
        </p:nvSpPr>
        <p:spPr>
          <a:xfrm>
            <a:off x="1181232" y="2195279"/>
            <a:ext cx="4071865" cy="553851"/>
          </a:xfrm>
          <a:prstGeom prst="chevron">
            <a:avLst/>
          </a:prstGeom>
          <a:solidFill>
            <a:srgbClr val="DE4F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1. Define the Big Picture </a:t>
            </a:r>
          </a:p>
        </p:txBody>
      </p:sp>
      <p:sp>
        <p:nvSpPr>
          <p:cNvPr id="5" name="Arrow: Chevron 4">
            <a:extLst>
              <a:ext uri="{FF2B5EF4-FFF2-40B4-BE49-F238E27FC236}">
                <a16:creationId xmlns:a16="http://schemas.microsoft.com/office/drawing/2014/main" id="{535277D3-0D85-C317-5039-4EE014878AE3}"/>
              </a:ext>
            </a:extLst>
          </p:cNvPr>
          <p:cNvSpPr/>
          <p:nvPr/>
        </p:nvSpPr>
        <p:spPr>
          <a:xfrm>
            <a:off x="1181232" y="3513423"/>
            <a:ext cx="3957696" cy="553851"/>
          </a:xfrm>
          <a:prstGeom prst="chevron">
            <a:avLst/>
          </a:prstGeom>
          <a:solidFill>
            <a:srgbClr val="DE4F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solidFill>
                <a:effectLst/>
                <a:latin typeface="+mj-lt"/>
              </a:rPr>
              <a:t>2. Breaking Down the Goal</a:t>
            </a:r>
            <a:endParaRPr lang="en-US" sz="1400" b="1" dirty="0">
              <a:solidFill>
                <a:schemeClr val="bg1"/>
              </a:solidFill>
              <a:latin typeface="+mj-lt"/>
            </a:endParaRPr>
          </a:p>
        </p:txBody>
      </p:sp>
      <p:sp>
        <p:nvSpPr>
          <p:cNvPr id="7" name="Arrow: Chevron 6">
            <a:extLst>
              <a:ext uri="{FF2B5EF4-FFF2-40B4-BE49-F238E27FC236}">
                <a16:creationId xmlns:a16="http://schemas.microsoft.com/office/drawing/2014/main" id="{7ECB7764-8EAE-DE25-CC63-786D7C84560F}"/>
              </a:ext>
            </a:extLst>
          </p:cNvPr>
          <p:cNvSpPr/>
          <p:nvPr/>
        </p:nvSpPr>
        <p:spPr>
          <a:xfrm>
            <a:off x="1098936" y="4900390"/>
            <a:ext cx="4039992" cy="553851"/>
          </a:xfrm>
          <a:prstGeom prst="chevron">
            <a:avLst/>
          </a:prstGeom>
          <a:solidFill>
            <a:srgbClr val="DE4F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solidFill>
                <a:effectLst/>
                <a:latin typeface="+mj-lt"/>
              </a:rPr>
              <a:t>3. Developing Plans for Each Sub-Goal</a:t>
            </a:r>
            <a:endParaRPr lang="en-US" sz="1400" b="1" dirty="0">
              <a:solidFill>
                <a:schemeClr val="bg1"/>
              </a:solidFill>
              <a:latin typeface="+mj-lt"/>
            </a:endParaRPr>
          </a:p>
        </p:txBody>
      </p:sp>
      <p:sp>
        <p:nvSpPr>
          <p:cNvPr id="8" name="Arrow: Chevron 7">
            <a:extLst>
              <a:ext uri="{FF2B5EF4-FFF2-40B4-BE49-F238E27FC236}">
                <a16:creationId xmlns:a16="http://schemas.microsoft.com/office/drawing/2014/main" id="{BA4BCC09-4808-CF4E-AEF3-601FBFE71F05}"/>
              </a:ext>
            </a:extLst>
          </p:cNvPr>
          <p:cNvSpPr/>
          <p:nvPr/>
        </p:nvSpPr>
        <p:spPr>
          <a:xfrm>
            <a:off x="6838320" y="2755791"/>
            <a:ext cx="3573648" cy="553851"/>
          </a:xfrm>
          <a:prstGeom prst="chevron">
            <a:avLst/>
          </a:prstGeom>
          <a:solidFill>
            <a:srgbClr val="DE4F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solidFill>
                <a:effectLst/>
                <a:latin typeface="+mj-lt"/>
              </a:rPr>
              <a:t>4. Implementation and Delegation</a:t>
            </a:r>
            <a:endParaRPr lang="en-US" sz="1400" b="1" dirty="0">
              <a:solidFill>
                <a:schemeClr val="bg1"/>
              </a:solidFill>
              <a:latin typeface="+mj-lt"/>
            </a:endParaRPr>
          </a:p>
        </p:txBody>
      </p:sp>
      <p:sp>
        <p:nvSpPr>
          <p:cNvPr id="14" name="Arrow: Chevron 13">
            <a:extLst>
              <a:ext uri="{FF2B5EF4-FFF2-40B4-BE49-F238E27FC236}">
                <a16:creationId xmlns:a16="http://schemas.microsoft.com/office/drawing/2014/main" id="{C4A27A8C-047A-E9DA-73AB-205BF5E7B45D}"/>
              </a:ext>
            </a:extLst>
          </p:cNvPr>
          <p:cNvSpPr/>
          <p:nvPr/>
        </p:nvSpPr>
        <p:spPr>
          <a:xfrm>
            <a:off x="6838320" y="4346539"/>
            <a:ext cx="3573648" cy="553851"/>
          </a:xfrm>
          <a:prstGeom prst="chevron">
            <a:avLst/>
          </a:prstGeom>
          <a:solidFill>
            <a:srgbClr val="DE4F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0" dirty="0">
                <a:solidFill>
                  <a:schemeClr val="bg1"/>
                </a:solidFill>
                <a:effectLst/>
                <a:latin typeface="+mj-lt"/>
              </a:rPr>
              <a:t>5. Monitoring and Adjusting</a:t>
            </a:r>
            <a:endParaRPr lang="en-US" sz="1400" b="1" dirty="0">
              <a:solidFill>
                <a:schemeClr val="bg1"/>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90504-A5BC-9BD6-6931-93D0B107DD9E}"/>
              </a:ext>
            </a:extLst>
          </p:cNvPr>
          <p:cNvSpPr txBox="1"/>
          <p:nvPr/>
        </p:nvSpPr>
        <p:spPr>
          <a:xfrm>
            <a:off x="1078993" y="3264408"/>
            <a:ext cx="4937759" cy="1446550"/>
          </a:xfrm>
          <a:prstGeom prst="rect">
            <a:avLst/>
          </a:prstGeom>
          <a:noFill/>
        </p:spPr>
        <p:txBody>
          <a:bodyPr wrap="square" rtlCol="0">
            <a:spAutoFit/>
          </a:bodyPr>
          <a:lstStyle/>
          <a:p>
            <a:r>
              <a:rPr lang="en-US" sz="4400" b="1" dirty="0">
                <a:latin typeface="Trebuchet MS" panose="020B0603020202020204" pitchFamily="34" charset="0"/>
              </a:rPr>
              <a:t>How the </a:t>
            </a:r>
            <a:r>
              <a:rPr lang="en-US" sz="4400" b="1" dirty="0" err="1">
                <a:latin typeface="Trebuchet MS" panose="020B0603020202020204" pitchFamily="34" charset="0"/>
              </a:rPr>
              <a:t>Topdown</a:t>
            </a:r>
            <a:r>
              <a:rPr lang="en-US" sz="4400" b="1" dirty="0">
                <a:latin typeface="Trebuchet MS" panose="020B0603020202020204" pitchFamily="34" charset="0"/>
              </a:rPr>
              <a:t> approach works </a:t>
            </a:r>
          </a:p>
        </p:txBody>
      </p:sp>
      <p:pic>
        <p:nvPicPr>
          <p:cNvPr id="3074" name="Picture 2" descr="MacBook Pro">
            <a:extLst>
              <a:ext uri="{FF2B5EF4-FFF2-40B4-BE49-F238E27FC236}">
                <a16:creationId xmlns:a16="http://schemas.microsoft.com/office/drawing/2014/main" id="{209B8ABE-63E5-4C51-E6AB-609AFB97C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936" y="1943682"/>
            <a:ext cx="3446526" cy="353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3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04E5FC-2A58-ED14-9659-3E88ADDBE4EA}"/>
              </a:ext>
            </a:extLst>
          </p:cNvPr>
          <p:cNvSpPr txBox="1"/>
          <p:nvPr/>
        </p:nvSpPr>
        <p:spPr>
          <a:xfrm>
            <a:off x="1376125" y="1239436"/>
            <a:ext cx="8863175" cy="738664"/>
          </a:xfrm>
          <a:prstGeom prst="rect">
            <a:avLst/>
          </a:prstGeom>
          <a:noFill/>
        </p:spPr>
        <p:txBody>
          <a:bodyPr wrap="square" rtlCol="0">
            <a:spAutoFit/>
          </a:bodyPr>
          <a:lstStyle/>
          <a:p>
            <a:r>
              <a:rPr lang="en-US" b="1" i="0" dirty="0">
                <a:solidFill>
                  <a:srgbClr val="DE4F45"/>
                </a:solidFill>
                <a:effectLst/>
                <a:latin typeface="Söhne"/>
              </a:rPr>
              <a:t>A top-down approach in a hierarchy system refers to the organizational structure where decisions and directives flow from the top-level management down to the lower levels. This hierarchical structure typically consists of different levels or layers, each with its own set of responsibilities and authority.</a:t>
            </a:r>
            <a:endParaRPr lang="en-US" b="1" dirty="0">
              <a:solidFill>
                <a:srgbClr val="DE4F45"/>
              </a:solidFill>
            </a:endParaRPr>
          </a:p>
        </p:txBody>
      </p:sp>
      <p:pic>
        <p:nvPicPr>
          <p:cNvPr id="4100" name="Picture 4" descr="CCPLUS MEDIA | 5 Principles of Good Website Design">
            <a:extLst>
              <a:ext uri="{FF2B5EF4-FFF2-40B4-BE49-F238E27FC236}">
                <a16:creationId xmlns:a16="http://schemas.microsoft.com/office/drawing/2014/main" id="{F99E8C25-A58A-B845-FE91-8E1E80464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852" y="2051252"/>
            <a:ext cx="7697976" cy="33447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4BAF01-30BD-B87C-9747-771D7EEEF03D}"/>
              </a:ext>
            </a:extLst>
          </p:cNvPr>
          <p:cNvSpPr txBox="1"/>
          <p:nvPr/>
        </p:nvSpPr>
        <p:spPr>
          <a:xfrm>
            <a:off x="4389120" y="5381884"/>
            <a:ext cx="2185214" cy="307777"/>
          </a:xfrm>
          <a:prstGeom prst="rect">
            <a:avLst/>
          </a:prstGeom>
          <a:noFill/>
        </p:spPr>
        <p:txBody>
          <a:bodyPr wrap="none" rtlCol="0">
            <a:spAutoFit/>
          </a:bodyPr>
          <a:lstStyle/>
          <a:p>
            <a:r>
              <a:rPr lang="en-US" i="1" dirty="0"/>
              <a:t>Hierarchy System image </a:t>
            </a:r>
          </a:p>
        </p:txBody>
      </p:sp>
    </p:spTree>
    <p:extLst>
      <p:ext uri="{BB962C8B-B14F-4D97-AF65-F5344CB8AC3E}">
        <p14:creationId xmlns:p14="http://schemas.microsoft.com/office/powerpoint/2010/main" val="393398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E0CAF-6DB2-B8DD-DFCD-B71D794600DD}"/>
              </a:ext>
            </a:extLst>
          </p:cNvPr>
          <p:cNvSpPr txBox="1"/>
          <p:nvPr/>
        </p:nvSpPr>
        <p:spPr>
          <a:xfrm>
            <a:off x="813816" y="2828835"/>
            <a:ext cx="6281928" cy="1446550"/>
          </a:xfrm>
          <a:prstGeom prst="rect">
            <a:avLst/>
          </a:prstGeom>
          <a:noFill/>
        </p:spPr>
        <p:txBody>
          <a:bodyPr wrap="square" rtlCol="0">
            <a:spAutoFit/>
          </a:bodyPr>
          <a:lstStyle/>
          <a:p>
            <a:r>
              <a:rPr lang="en-US" sz="4400" b="1" dirty="0" err="1">
                <a:latin typeface="Trebuchet MS" panose="020B0603020202020204" pitchFamily="34" charset="0"/>
              </a:rPr>
              <a:t>Topdown</a:t>
            </a:r>
            <a:r>
              <a:rPr lang="en-US" sz="4400" b="1" dirty="0">
                <a:latin typeface="Trebuchet MS" panose="020B0603020202020204" pitchFamily="34" charset="0"/>
              </a:rPr>
              <a:t> approach vs Bottom up approach</a:t>
            </a:r>
          </a:p>
        </p:txBody>
      </p:sp>
      <p:pic>
        <p:nvPicPr>
          <p:cNvPr id="5122" name="Picture 2" descr="Cropped and focused image of a businessman's hands holding a pen and pointing at a tablet touchpad screen on a desk.">
            <a:extLst>
              <a:ext uri="{FF2B5EF4-FFF2-40B4-BE49-F238E27FC236}">
                <a16:creationId xmlns:a16="http://schemas.microsoft.com/office/drawing/2014/main" id="{CF7ABAC3-10C2-AFBB-508C-EE7C665FB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8744" y="1307592"/>
            <a:ext cx="2758440" cy="421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1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ottom-Up vs Top-Down Approach: What's the Difference?">
            <a:extLst>
              <a:ext uri="{FF2B5EF4-FFF2-40B4-BE49-F238E27FC236}">
                <a16:creationId xmlns:a16="http://schemas.microsoft.com/office/drawing/2014/main" id="{2B254E16-5C42-8D7C-326B-D259B1C08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952" y="758952"/>
            <a:ext cx="6117336" cy="54132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BEC71C-EAC5-D296-7876-8A526DB1254F}"/>
              </a:ext>
            </a:extLst>
          </p:cNvPr>
          <p:cNvSpPr txBox="1"/>
          <p:nvPr/>
        </p:nvSpPr>
        <p:spPr>
          <a:xfrm>
            <a:off x="886968" y="905256"/>
            <a:ext cx="3818674" cy="523220"/>
          </a:xfrm>
          <a:prstGeom prst="rect">
            <a:avLst/>
          </a:prstGeom>
          <a:noFill/>
        </p:spPr>
        <p:txBody>
          <a:bodyPr wrap="none" rtlCol="0">
            <a:spAutoFit/>
          </a:bodyPr>
          <a:lstStyle/>
          <a:p>
            <a:r>
              <a:rPr lang="en-US" sz="2800" b="1" dirty="0" err="1">
                <a:solidFill>
                  <a:srgbClr val="DE4F45"/>
                </a:solidFill>
              </a:rPr>
              <a:t>Topdown</a:t>
            </a:r>
            <a:r>
              <a:rPr lang="en-US" sz="2800" b="1" dirty="0">
                <a:solidFill>
                  <a:srgbClr val="DE4F45"/>
                </a:solidFill>
              </a:rPr>
              <a:t> approach : </a:t>
            </a:r>
          </a:p>
        </p:txBody>
      </p:sp>
      <p:sp>
        <p:nvSpPr>
          <p:cNvPr id="3" name="TextBox 2">
            <a:extLst>
              <a:ext uri="{FF2B5EF4-FFF2-40B4-BE49-F238E27FC236}">
                <a16:creationId xmlns:a16="http://schemas.microsoft.com/office/drawing/2014/main" id="{26C1207D-9EDE-E015-8918-7C2B9A918A5A}"/>
              </a:ext>
            </a:extLst>
          </p:cNvPr>
          <p:cNvSpPr txBox="1"/>
          <p:nvPr/>
        </p:nvSpPr>
        <p:spPr>
          <a:xfrm>
            <a:off x="886968" y="2066544"/>
            <a:ext cx="4988099" cy="3323987"/>
          </a:xfrm>
          <a:prstGeom prst="rect">
            <a:avLst/>
          </a:prstGeom>
          <a:noFill/>
        </p:spPr>
        <p:txBody>
          <a:bodyPr wrap="square" rtlCol="0">
            <a:spAutoFit/>
          </a:bodyPr>
          <a:lstStyle/>
          <a:p>
            <a:pPr marL="285750" indent="-285750">
              <a:buFont typeface="Arial" panose="020B0604020202020204" pitchFamily="34" charset="0"/>
              <a:buChar char="•"/>
            </a:pPr>
            <a:r>
              <a:rPr lang="en-US" b="1" dirty="0"/>
              <a:t>Start Point: </a:t>
            </a:r>
            <a:r>
              <a:rPr lang="en-US" dirty="0"/>
              <a:t>Begins with a broad, comprehensive system or idea. </a:t>
            </a:r>
          </a:p>
          <a:p>
            <a:pPr marL="285750" indent="-285750">
              <a:buFont typeface="Arial" panose="020B0604020202020204" pitchFamily="34" charset="0"/>
              <a:buChar char="•"/>
            </a:pPr>
            <a:r>
              <a:rPr lang="en-US" b="1" dirty="0"/>
              <a:t>Decomposition: </a:t>
            </a:r>
            <a:r>
              <a:rPr lang="en-US" dirty="0"/>
              <a:t>The system is broken down into smaller, more manageable parts.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Focus: </a:t>
            </a:r>
            <a:r>
              <a:rPr lang="en-US" dirty="0"/>
              <a:t>Emphasizes the final outcome or the overall goal from the beginning.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Implementation: </a:t>
            </a:r>
            <a:r>
              <a:rPr lang="en-US" dirty="0"/>
              <a:t>Components are developed in sequence, typically after the overall design or plan is completed.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Integration: </a:t>
            </a:r>
            <a:r>
              <a:rPr lang="en-US" dirty="0"/>
              <a:t>Individual components are integrated into the larger system, often after they have been developed.</a:t>
            </a:r>
          </a:p>
          <a:p>
            <a:endParaRPr lang="en-US" dirty="0"/>
          </a:p>
        </p:txBody>
      </p:sp>
    </p:spTree>
    <p:extLst>
      <p:ext uri="{BB962C8B-B14F-4D97-AF65-F5344CB8AC3E}">
        <p14:creationId xmlns:p14="http://schemas.microsoft.com/office/powerpoint/2010/main" val="298535740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1110</Words>
  <Application>Microsoft Office PowerPoint</Application>
  <PresentationFormat>Widescreen</PresentationFormat>
  <Paragraphs>155</Paragraphs>
  <Slides>49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NeverMind</vt:lpstr>
      <vt:lpstr>Söhne</vt:lpstr>
      <vt:lpstr>Trebuchet MS</vt:lpstr>
      <vt:lpstr>Twentieth Century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Tung</dc:creator>
  <cp:lastModifiedBy>Tung Bui</cp:lastModifiedBy>
  <cp:revision>6</cp:revision>
  <dcterms:modified xsi:type="dcterms:W3CDTF">2024-01-17T18:44:35Z</dcterms:modified>
</cp:coreProperties>
</file>